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7" r:id="rId1"/>
    <p:sldMasterId id="2147483983" r:id="rId2"/>
    <p:sldMasterId id="2147483913" r:id="rId3"/>
    <p:sldMasterId id="2147484303" r:id="rId4"/>
  </p:sldMasterIdLst>
  <p:notesMasterIdLst>
    <p:notesMasterId r:id="rId30"/>
  </p:notesMasterIdLst>
  <p:handoutMasterIdLst>
    <p:handoutMasterId r:id="rId31"/>
  </p:handoutMasterIdLst>
  <p:sldIdLst>
    <p:sldId id="256" r:id="rId5"/>
    <p:sldId id="294" r:id="rId6"/>
    <p:sldId id="258" r:id="rId7"/>
    <p:sldId id="264" r:id="rId8"/>
    <p:sldId id="262" r:id="rId9"/>
    <p:sldId id="263" r:id="rId10"/>
    <p:sldId id="287" r:id="rId11"/>
    <p:sldId id="265" r:id="rId12"/>
    <p:sldId id="285" r:id="rId13"/>
    <p:sldId id="286" r:id="rId14"/>
    <p:sldId id="269" r:id="rId15"/>
    <p:sldId id="270" r:id="rId16"/>
    <p:sldId id="293" r:id="rId17"/>
    <p:sldId id="266" r:id="rId18"/>
    <p:sldId id="296" r:id="rId19"/>
    <p:sldId id="284" r:id="rId20"/>
    <p:sldId id="283" r:id="rId21"/>
    <p:sldId id="282" r:id="rId22"/>
    <p:sldId id="280" r:id="rId23"/>
    <p:sldId id="281" r:id="rId24"/>
    <p:sldId id="289" r:id="rId25"/>
    <p:sldId id="277" r:id="rId26"/>
    <p:sldId id="274" r:id="rId27"/>
    <p:sldId id="276" r:id="rId28"/>
    <p:sldId id="29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05"/>
    <p:restoredTop sz="74441"/>
  </p:normalViewPr>
  <p:slideViewPr>
    <p:cSldViewPr snapToGrid="0" snapToObjects="1">
      <p:cViewPr>
        <p:scale>
          <a:sx n="88" d="100"/>
          <a:sy n="88" d="100"/>
        </p:scale>
        <p:origin x="1672" y="1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38" d="100"/>
          <a:sy n="138" d="100"/>
        </p:scale>
        <p:origin x="35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93C7A-43AE-E442-9D65-0F241A8F6C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A62FC-5009-AA47-8740-12402540E920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50679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C41A9-AD8D-A349-8441-5B601A6AA843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171F1A-EDA3-A448-9810-F79191666E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01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Boa tarde / dia, o meu nome é Nuno Morais, agora vou apresentar a minha proposta de dissertação, orientada pelo Professor João Leitão.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 Esta foca-se na monitorização e gestão descentralizada de recursos presentes em dispositivos na </a:t>
            </a:r>
            <a:r>
              <a:rPr lang="pt-PT" dirty="0" err="1"/>
              <a:t>Edge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922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a </a:t>
            </a:r>
            <a:r>
              <a:rPr lang="en-US" dirty="0" err="1"/>
              <a:t>aplicabilidade</a:t>
            </a:r>
            <a:r>
              <a:rPr lang="en-US" dirty="0"/>
              <a:t> do Astrolabe </a:t>
            </a:r>
            <a:r>
              <a:rPr lang="en-US" dirty="0" err="1"/>
              <a:t>na</a:t>
            </a:r>
            <a:r>
              <a:rPr lang="en-US" dirty="0"/>
              <a:t> Edge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limitada</a:t>
            </a:r>
            <a:r>
              <a:rPr lang="en-US" dirty="0"/>
              <a:t> visto que:</a:t>
            </a:r>
          </a:p>
          <a:p>
            <a:endParaRPr lang="en-US" dirty="0"/>
          </a:p>
          <a:p>
            <a:r>
              <a:rPr lang="en-US" dirty="0"/>
              <a:t>IP Multicast -&gt;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ambientes</a:t>
            </a:r>
            <a:r>
              <a:rPr lang="en-US" dirty="0"/>
              <a:t> com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espalhados</a:t>
            </a:r>
            <a:r>
              <a:rPr lang="en-US" dirty="0"/>
              <a:t> por </a:t>
            </a:r>
            <a:r>
              <a:rPr lang="en-US" dirty="0" err="1"/>
              <a:t>dominios</a:t>
            </a:r>
            <a:r>
              <a:rPr lang="en-US" dirty="0"/>
              <a:t> </a:t>
            </a:r>
            <a:r>
              <a:rPr lang="en-US" dirty="0" err="1"/>
              <a:t>administrativos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Requer</a:t>
            </a:r>
            <a:r>
              <a:rPr lang="en-US" dirty="0"/>
              <a:t> </a:t>
            </a:r>
            <a:r>
              <a:rPr lang="en-US" dirty="0" err="1"/>
              <a:t>configuração</a:t>
            </a:r>
            <a:r>
              <a:rPr lang="en-US" dirty="0"/>
              <a:t> manual das zonas por </a:t>
            </a:r>
            <a:r>
              <a:rPr lang="en-US" dirty="0" err="1"/>
              <a:t>dispositivos</a:t>
            </a:r>
            <a:r>
              <a:rPr lang="en-US" dirty="0"/>
              <a:t>,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prático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ambientes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edge</a:t>
            </a:r>
          </a:p>
          <a:p>
            <a:endParaRPr lang="en-US" dirty="0"/>
          </a:p>
          <a:p>
            <a:r>
              <a:rPr lang="en-US" dirty="0" err="1"/>
              <a:t>Representantes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de </a:t>
            </a:r>
            <a:r>
              <a:rPr lang="en-US" dirty="0" err="1"/>
              <a:t>falha</a:t>
            </a:r>
            <a:r>
              <a:rPr lang="en-US" dirty="0"/>
              <a:t> dentro de </a:t>
            </a:r>
            <a:r>
              <a:rPr lang="en-US" dirty="0" err="1"/>
              <a:t>cada</a:t>
            </a:r>
            <a:r>
              <a:rPr lang="en-US" dirty="0"/>
              <a:t> zona e </a:t>
            </a:r>
            <a:r>
              <a:rPr lang="en-US" dirty="0" err="1"/>
              <a:t>limitam</a:t>
            </a:r>
            <a:r>
              <a:rPr lang="en-US" dirty="0"/>
              <a:t> a performance do </a:t>
            </a:r>
            <a:r>
              <a:rPr lang="en-US" dirty="0" err="1"/>
              <a:t>sistema</a:t>
            </a:r>
            <a:endParaRPr lang="en-US" dirty="0"/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Astolabe</a:t>
            </a:r>
            <a:r>
              <a:rPr lang="en-US" dirty="0"/>
              <a:t> </a:t>
            </a:r>
            <a:r>
              <a:rPr lang="en-US" dirty="0" err="1"/>
              <a:t>providencia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funcionalidade</a:t>
            </a:r>
            <a:r>
              <a:rPr lang="en-US" dirty="0"/>
              <a:t> </a:t>
            </a:r>
            <a:r>
              <a:rPr lang="en-US" dirty="0" err="1"/>
              <a:t>semelhante</a:t>
            </a:r>
            <a:r>
              <a:rPr lang="en-US" dirty="0"/>
              <a:t> </a:t>
            </a: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que </a:t>
            </a:r>
            <a:r>
              <a:rPr lang="en-US" dirty="0" err="1"/>
              <a:t>pretendemos</a:t>
            </a:r>
            <a:r>
              <a:rPr lang="en-US" dirty="0"/>
              <a:t> </a:t>
            </a:r>
            <a:r>
              <a:rPr lang="en-US" dirty="0" err="1"/>
              <a:t>construir</a:t>
            </a:r>
            <a:r>
              <a:rPr lang="en-US" dirty="0"/>
              <a:t>, no </a:t>
            </a:r>
            <a:r>
              <a:rPr lang="en-US" dirty="0" err="1"/>
              <a:t>entanto</a:t>
            </a:r>
            <a:r>
              <a:rPr lang="en-US" dirty="0"/>
              <a:t> </a:t>
            </a: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desvantagens</a:t>
            </a:r>
            <a:r>
              <a:rPr lang="en-US" dirty="0"/>
              <a:t> </a:t>
            </a:r>
            <a:r>
              <a:rPr lang="en-US" dirty="0" err="1"/>
              <a:t>limitam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aplicabilidade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periferia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23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SDIMS (</a:t>
            </a:r>
            <a:r>
              <a:rPr lang="pt-PT" sz="1200" dirty="0" err="1"/>
              <a:t>Scalable</a:t>
            </a:r>
            <a:r>
              <a:rPr lang="pt-PT" sz="1200" dirty="0"/>
              <a:t> </a:t>
            </a:r>
            <a:r>
              <a:rPr lang="pt-PT" sz="1200" dirty="0" err="1"/>
              <a:t>Distributed</a:t>
            </a:r>
            <a:r>
              <a:rPr lang="pt-PT" sz="1200" dirty="0"/>
              <a:t> </a:t>
            </a:r>
            <a:r>
              <a:rPr lang="pt-PT" sz="1200" dirty="0" err="1"/>
              <a:t>Information</a:t>
            </a:r>
            <a:r>
              <a:rPr lang="pt-PT" sz="1200" dirty="0"/>
              <a:t> Management </a:t>
            </a:r>
            <a:r>
              <a:rPr lang="pt-PT" sz="1200" dirty="0" err="1"/>
              <a:t>System</a:t>
            </a:r>
            <a:r>
              <a:rPr lang="en-US" dirty="0"/>
              <a:t>)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pt-PT" dirty="0"/>
              <a:t>Sistema descentralizado de gestão de informação baseado no </a:t>
            </a:r>
            <a:r>
              <a:rPr lang="pt-PT" dirty="0" err="1"/>
              <a:t>Pastry</a:t>
            </a:r>
            <a:r>
              <a:rPr lang="pt-PT" dirty="0"/>
              <a:t> e no </a:t>
            </a:r>
            <a:r>
              <a:rPr lang="pt-PT" dirty="0" err="1"/>
              <a:t>Astrolabe</a:t>
            </a: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maneira como funciona o SDIMS é: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Os participantes do sistema estabelecem uma  </a:t>
            </a:r>
            <a:r>
              <a:rPr lang="pt-PT" dirty="0" err="1"/>
              <a:t>Distributed</a:t>
            </a:r>
            <a:r>
              <a:rPr lang="pt-PT" dirty="0"/>
              <a:t>  </a:t>
            </a:r>
            <a:r>
              <a:rPr lang="pt-PT" dirty="0" err="1"/>
              <a:t>Hash</a:t>
            </a:r>
            <a:r>
              <a:rPr lang="pt-PT" dirty="0"/>
              <a:t> </a:t>
            </a:r>
            <a:r>
              <a:rPr lang="pt-PT" dirty="0" err="1"/>
              <a:t>Table</a:t>
            </a:r>
            <a:r>
              <a:rPr lang="pt-PT" dirty="0"/>
              <a:t> baseada </a:t>
            </a:r>
            <a:r>
              <a:rPr lang="pt-PT" dirty="0" err="1"/>
              <a:t>Pastry</a:t>
            </a:r>
            <a:r>
              <a:rPr lang="pt-PT" dirty="0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gestão da informação neste sistema é semelhante ao </a:t>
            </a:r>
            <a:r>
              <a:rPr lang="pt-PT" dirty="0" err="1"/>
              <a:t>Astrolabe</a:t>
            </a:r>
            <a:r>
              <a:rPr lang="pt-PT" dirty="0"/>
              <a:t>, os programadores especificam funções de agregação, que são atribuídas um identificador.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Depois, a função agregação é instalada num ponto da </a:t>
            </a:r>
            <a:r>
              <a:rPr lang="pt-PT" dirty="0" err="1"/>
              <a:t>distributed</a:t>
            </a:r>
            <a:r>
              <a:rPr lang="pt-PT" dirty="0"/>
              <a:t> </a:t>
            </a:r>
            <a:r>
              <a:rPr lang="pt-PT" dirty="0" err="1"/>
              <a:t>hash</a:t>
            </a:r>
            <a:r>
              <a:rPr lang="pt-PT" dirty="0"/>
              <a:t> </a:t>
            </a:r>
            <a:r>
              <a:rPr lang="pt-PT" dirty="0" err="1"/>
              <a:t>table</a:t>
            </a:r>
            <a:r>
              <a:rPr lang="pt-PT" dirty="0"/>
              <a:t>, e a </a:t>
            </a:r>
            <a:r>
              <a:rPr lang="pt-PT" dirty="0" err="1"/>
              <a:t>àrvore</a:t>
            </a:r>
            <a:r>
              <a:rPr lang="pt-PT" dirty="0"/>
              <a:t> de agregação correspondente a esta função consiste em: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A raiz da </a:t>
            </a:r>
            <a:r>
              <a:rPr lang="pt-PT" dirty="0" err="1"/>
              <a:t>àrvore</a:t>
            </a:r>
            <a:r>
              <a:rPr lang="pt-PT" dirty="0"/>
              <a:t> corresponde no ponto onde ela foi instalada, e as </a:t>
            </a:r>
            <a:r>
              <a:rPr lang="pt-PT" dirty="0" err="1"/>
              <a:t>sub-arvores</a:t>
            </a:r>
            <a:r>
              <a:rPr lang="pt-PT" dirty="0"/>
              <a:t> consistem na união dos caminhos de todos os nós da DHT até </a:t>
            </a:r>
            <a:r>
              <a:rPr lang="pt-PT" dirty="0" err="1"/>
              <a:t>áquela</a:t>
            </a:r>
            <a:r>
              <a:rPr lang="pt-PT" dirty="0"/>
              <a:t> zona da DHT.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Este sistema também oferece funcionalidade semelhante à que queremos providenciar, consegue atingir um nível de replicação de informação no sistema menor que o </a:t>
            </a:r>
            <a:r>
              <a:rPr lang="pt-PT" dirty="0" err="1"/>
              <a:t>Astrolabe</a:t>
            </a:r>
            <a:r>
              <a:rPr lang="pt-PT" dirty="0"/>
              <a:t>, e não requer a configuração manual das zonas.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No entanto, ao fazer uso de uma DHT, pressupõe que todos os nós da DHT possuem capacidades de computação semelhante, que não é o caso de ambientes na </a:t>
            </a:r>
            <a:r>
              <a:rPr lang="pt-PT" dirty="0" err="1"/>
              <a:t>edge</a:t>
            </a:r>
            <a:r>
              <a:rPr lang="pt-PT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80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O Mesos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3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364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dirty="0" err="1"/>
              <a:t>Disponibilidade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a </a:t>
            </a:r>
            <a:r>
              <a:rPr lang="en-US" dirty="0" err="1"/>
              <a:t>diferença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94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dirty="0" err="1"/>
              <a:t>Explicar</a:t>
            </a:r>
            <a:r>
              <a:rPr lang="en-US" dirty="0"/>
              <a:t>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hierárquica</a:t>
            </a:r>
            <a:r>
              <a:rPr lang="en-US" dirty="0"/>
              <a:t> que </a:t>
            </a:r>
            <a:r>
              <a:rPr lang="en-US" dirty="0" err="1"/>
              <a:t>desce</a:t>
            </a:r>
            <a:r>
              <a:rPr lang="en-US" dirty="0"/>
              <a:t> da cloud para a edge, </a:t>
            </a:r>
            <a:r>
              <a:rPr lang="en-US" dirty="0" err="1"/>
              <a:t>introduzir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a </a:t>
            </a:r>
            <a:r>
              <a:rPr lang="en-US" dirty="0" err="1"/>
              <a:t>solucao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15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dirty="0" err="1"/>
              <a:t>Explicar</a:t>
            </a:r>
            <a:r>
              <a:rPr lang="en-US" dirty="0"/>
              <a:t>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hierárquica</a:t>
            </a:r>
            <a:r>
              <a:rPr lang="en-US" dirty="0"/>
              <a:t> que </a:t>
            </a:r>
            <a:r>
              <a:rPr lang="en-US" dirty="0" err="1"/>
              <a:t>desce</a:t>
            </a:r>
            <a:r>
              <a:rPr lang="en-US" dirty="0"/>
              <a:t> da cloud para a edge, </a:t>
            </a:r>
            <a:r>
              <a:rPr lang="en-US" dirty="0" err="1"/>
              <a:t>introduzir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a </a:t>
            </a:r>
            <a:r>
              <a:rPr lang="en-US" dirty="0" err="1"/>
              <a:t>solucao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148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49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65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80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38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18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61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83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	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549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872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Boa tarde / dia, o meu nome é Nuno Morais, agora vou apresentar a minha proposta de dissertação, orientada pelo Professor João Leitão.</a:t>
            </a:r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 Esta foca-se na monitorização e gestão descentralizada de recursos presentes em dispositivos na </a:t>
            </a:r>
            <a:r>
              <a:rPr lang="pt-PT" dirty="0" err="1"/>
              <a:t>Edge</a:t>
            </a:r>
            <a:r>
              <a:rPr lang="pt-PT" dirty="0"/>
              <a:t>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40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Cloud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o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popular para o </a:t>
            </a:r>
            <a:r>
              <a:rPr lang="en-US" dirty="0" err="1"/>
              <a:t>desenvolvimento</a:t>
            </a:r>
            <a:r>
              <a:rPr lang="en-US" dirty="0"/>
              <a:t> e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. </a:t>
            </a:r>
          </a:p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poucas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a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cloud </a:t>
            </a:r>
            <a:r>
              <a:rPr lang="en-US" dirty="0" err="1"/>
              <a:t>é</a:t>
            </a:r>
            <a:r>
              <a:rPr lang="en-US" dirty="0"/>
              <a:t> o </a:t>
            </a:r>
            <a:r>
              <a:rPr lang="en-US" dirty="0" err="1"/>
              <a:t>fornecimento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informáticos</a:t>
            </a:r>
            <a:r>
              <a:rPr lang="en-US" dirty="0"/>
              <a:t>, </a:t>
            </a:r>
          </a:p>
          <a:p>
            <a:r>
              <a:rPr lang="en-US" dirty="0" err="1"/>
              <a:t>incluindo</a:t>
            </a:r>
            <a:r>
              <a:rPr lang="en-US" dirty="0"/>
              <a:t> </a:t>
            </a:r>
            <a:r>
              <a:rPr lang="en-US" dirty="0" err="1"/>
              <a:t>servidores</a:t>
            </a:r>
            <a:r>
              <a:rPr lang="en-US" dirty="0"/>
              <a:t>, </a:t>
            </a:r>
            <a:r>
              <a:rPr lang="en-US" dirty="0" err="1"/>
              <a:t>armazenamento</a:t>
            </a:r>
            <a:r>
              <a:rPr lang="en-US" dirty="0"/>
              <a:t>, bases de dados, rede, software, </a:t>
            </a:r>
            <a:r>
              <a:rPr lang="en-US" dirty="0" err="1"/>
              <a:t>análises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, </a:t>
            </a:r>
            <a:r>
              <a:rPr lang="en-US" dirty="0" err="1"/>
              <a:t>através</a:t>
            </a:r>
            <a:r>
              <a:rPr lang="en-US" dirty="0"/>
              <a:t> da Internet. </a:t>
            </a:r>
          </a:p>
          <a:p>
            <a:endParaRPr lang="en-US" dirty="0"/>
          </a:p>
          <a:p>
            <a:r>
              <a:rPr lang="en-US" dirty="0"/>
              <a:t>Este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proporciona</a:t>
            </a:r>
            <a:r>
              <a:rPr lang="en-US" dirty="0"/>
              <a:t>: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ilusão</a:t>
            </a:r>
            <a:r>
              <a:rPr lang="en-US" dirty="0"/>
              <a:t> de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ilimitada</a:t>
            </a:r>
            <a:r>
              <a:rPr lang="en-US" dirty="0"/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Redução</a:t>
            </a:r>
            <a:r>
              <a:rPr lang="en-US" dirty="0"/>
              <a:t> de custos </a:t>
            </a:r>
            <a:r>
              <a:rPr lang="en-US" dirty="0" err="1"/>
              <a:t>através</a:t>
            </a:r>
            <a:r>
              <a:rPr lang="en-US" dirty="0"/>
              <a:t> da </a:t>
            </a:r>
            <a:r>
              <a:rPr lang="en-US" dirty="0" err="1"/>
              <a:t>partilha</a:t>
            </a:r>
            <a:r>
              <a:rPr lang="en-US" dirty="0"/>
              <a:t> de </a:t>
            </a:r>
            <a:r>
              <a:rPr lang="en-US" dirty="0" err="1"/>
              <a:t>recursos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Facilidade</a:t>
            </a:r>
            <a:r>
              <a:rPr lang="en-US" dirty="0"/>
              <a:t> no </a:t>
            </a:r>
            <a:r>
              <a:rPr lang="en-US" dirty="0" err="1"/>
              <a:t>desenvolvimento</a:t>
            </a:r>
            <a:r>
              <a:rPr lang="en-US" dirty="0"/>
              <a:t> e </a:t>
            </a:r>
            <a:r>
              <a:rPr lang="en-US" dirty="0" err="1"/>
              <a:t>manutenção</a:t>
            </a:r>
            <a:r>
              <a:rPr lang="en-US" dirty="0"/>
              <a:t> de </a:t>
            </a:r>
            <a:r>
              <a:rPr lang="en-US" dirty="0" err="1"/>
              <a:t>aplicações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19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o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centralizado</a:t>
            </a:r>
            <a:r>
              <a:rPr lang="en-US" dirty="0"/>
              <a:t> </a:t>
            </a:r>
            <a:r>
              <a:rPr lang="en-US" dirty="0" err="1"/>
              <a:t>proposto</a:t>
            </a:r>
            <a:r>
              <a:rPr lang="en-US" dirty="0"/>
              <a:t> por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paradigma</a:t>
            </a:r>
            <a:r>
              <a:rPr lang="en-US" dirty="0"/>
              <a:t> diverge </a:t>
            </a:r>
          </a:p>
          <a:p>
            <a:r>
              <a:rPr lang="en-US" dirty="0"/>
              <a:t>do </a:t>
            </a:r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as </a:t>
            </a:r>
            <a:r>
              <a:rPr lang="en-US" dirty="0" err="1"/>
              <a:t>aplicações</a:t>
            </a:r>
            <a:r>
              <a:rPr lang="en-US" dirty="0"/>
              <a:t> para a Internet Das </a:t>
            </a:r>
            <a:r>
              <a:rPr lang="en-US" dirty="0" err="1"/>
              <a:t>Coisas</a:t>
            </a:r>
            <a:r>
              <a:rPr lang="en-US" dirty="0"/>
              <a:t> (IoT) e para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móveis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Uma das </a:t>
            </a:r>
            <a:r>
              <a:rPr lang="en-US" dirty="0" err="1"/>
              <a:t>caracteristicas</a:t>
            </a:r>
            <a:r>
              <a:rPr lang="en-US" dirty="0"/>
              <a:t> </a:t>
            </a:r>
            <a:r>
              <a:rPr lang="en-US" dirty="0" err="1"/>
              <a:t>destas</a:t>
            </a:r>
            <a:r>
              <a:rPr lang="en-US" dirty="0"/>
              <a:t> </a:t>
            </a:r>
            <a:r>
              <a:rPr lang="en-US" dirty="0" err="1"/>
              <a:t>aplicações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facto de que </a:t>
            </a:r>
            <a:r>
              <a:rPr lang="en-US" dirty="0" err="1"/>
              <a:t>produzem</a:t>
            </a:r>
            <a:r>
              <a:rPr lang="en-US" dirty="0"/>
              <a:t> e </a:t>
            </a:r>
            <a:r>
              <a:rPr lang="en-US" dirty="0" err="1"/>
              <a:t>requisitam</a:t>
            </a:r>
            <a:r>
              <a:rPr lang="en-US" dirty="0"/>
              <a:t> um </a:t>
            </a:r>
            <a:r>
              <a:rPr lang="en-US" dirty="0" err="1"/>
              <a:t>grande</a:t>
            </a:r>
            <a:r>
              <a:rPr lang="en-US" dirty="0"/>
              <a:t> volume de dados, </a:t>
            </a:r>
          </a:p>
          <a:p>
            <a:r>
              <a:rPr lang="en-US" dirty="0"/>
              <a:t>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que </a:t>
            </a:r>
            <a:r>
              <a:rPr lang="en-US" dirty="0" err="1"/>
              <a:t>fazem</a:t>
            </a:r>
            <a:r>
              <a:rPr lang="en-US" dirty="0"/>
              <a:t> as </a:t>
            </a:r>
            <a:r>
              <a:rPr lang="en-US" dirty="0" err="1"/>
              <a:t>requisições</a:t>
            </a:r>
            <a:r>
              <a:rPr lang="en-US" dirty="0"/>
              <a:t> e a </a:t>
            </a:r>
            <a:r>
              <a:rPr lang="en-US" dirty="0" err="1"/>
              <a:t>produção</a:t>
            </a:r>
            <a:r>
              <a:rPr lang="en-US" dirty="0"/>
              <a:t> dos dados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predominantemente</a:t>
            </a:r>
            <a:r>
              <a:rPr lang="en-US" dirty="0"/>
              <a:t>  fora dos </a:t>
            </a:r>
            <a:r>
              <a:rPr lang="en-US" dirty="0" err="1"/>
              <a:t>centros</a:t>
            </a:r>
            <a:r>
              <a:rPr lang="en-US" dirty="0"/>
              <a:t> de dados. </a:t>
            </a:r>
          </a:p>
          <a:p>
            <a:endParaRPr lang="en-US" dirty="0"/>
          </a:p>
          <a:p>
            <a:r>
              <a:rPr lang="en-US" dirty="0"/>
              <a:t>Este </a:t>
            </a:r>
            <a:r>
              <a:rPr lang="en-US" dirty="0" err="1"/>
              <a:t>fator</a:t>
            </a:r>
            <a:r>
              <a:rPr lang="en-US" dirty="0"/>
              <a:t>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questões</a:t>
            </a:r>
            <a:r>
              <a:rPr lang="en-US" dirty="0"/>
              <a:t> </a:t>
            </a:r>
            <a:r>
              <a:rPr lang="en-US" dirty="0" err="1"/>
              <a:t>relativamente</a:t>
            </a:r>
            <a:r>
              <a:rPr lang="en-US" dirty="0"/>
              <a:t> a: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Custo</a:t>
            </a:r>
            <a:r>
              <a:rPr lang="en-US" dirty="0"/>
              <a:t> -&gt; </a:t>
            </a:r>
            <a:r>
              <a:rPr lang="en-US" dirty="0" err="1"/>
              <a:t>transporte</a:t>
            </a:r>
            <a:r>
              <a:rPr lang="en-US" dirty="0"/>
              <a:t> dos dados de e para o </a:t>
            </a:r>
            <a:r>
              <a:rPr lang="en-US" dirty="0" err="1"/>
              <a:t>centro</a:t>
            </a:r>
            <a:r>
              <a:rPr lang="en-US" dirty="0"/>
              <a:t>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Latência</a:t>
            </a:r>
            <a:r>
              <a:rPr lang="en-US" dirty="0"/>
              <a:t> -&gt;</a:t>
            </a:r>
            <a:r>
              <a:rPr lang="en-US" dirty="0" err="1"/>
              <a:t>devido</a:t>
            </a:r>
            <a:r>
              <a:rPr lang="en-US" dirty="0"/>
              <a:t> </a:t>
            </a: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entre o </a:t>
            </a:r>
            <a:r>
              <a:rPr lang="en-US" dirty="0" err="1"/>
              <a:t>utilizador</a:t>
            </a:r>
            <a:r>
              <a:rPr lang="en-US" dirty="0"/>
              <a:t> e o </a:t>
            </a:r>
            <a:r>
              <a:rPr lang="en-US" dirty="0" err="1"/>
              <a:t>provedor</a:t>
            </a:r>
            <a:r>
              <a:rPr lang="en-US" dirty="0"/>
              <a:t> de </a:t>
            </a:r>
            <a:r>
              <a:rPr lang="en-US" dirty="0" err="1"/>
              <a:t>serviços</a:t>
            </a:r>
            <a:r>
              <a:rPr lang="en-US" dirty="0"/>
              <a:t>,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latência</a:t>
            </a:r>
            <a:r>
              <a:rPr lang="en-US" dirty="0"/>
              <a:t> </a:t>
            </a:r>
            <a:r>
              <a:rPr lang="en-US" dirty="0" err="1"/>
              <a:t>adicional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Levanta</a:t>
            </a:r>
            <a:r>
              <a:rPr lang="en-US" dirty="0"/>
              <a:t> </a:t>
            </a:r>
            <a:r>
              <a:rPr lang="en-US" dirty="0" err="1"/>
              <a:t>questões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 </a:t>
            </a:r>
            <a:r>
              <a:rPr lang="en-US" dirty="0" err="1"/>
              <a:t>privacidade</a:t>
            </a:r>
            <a:r>
              <a:rPr lang="en-US" dirty="0"/>
              <a:t> e </a:t>
            </a:r>
            <a:r>
              <a:rPr lang="en-US" dirty="0" err="1"/>
              <a:t>segurança</a:t>
            </a:r>
            <a:r>
              <a:rPr lang="en-US" dirty="0"/>
              <a:t> dos dados, que </a:t>
            </a:r>
            <a:r>
              <a:rPr lang="en-US" dirty="0" err="1"/>
              <a:t>surgem</a:t>
            </a:r>
            <a:r>
              <a:rPr lang="en-US" dirty="0"/>
              <a:t> de </a:t>
            </a:r>
            <a:r>
              <a:rPr lang="en-US" dirty="0" err="1"/>
              <a:t>enviar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e </a:t>
            </a:r>
            <a:r>
              <a:rPr lang="en-US" dirty="0" err="1"/>
              <a:t>computações</a:t>
            </a:r>
            <a:r>
              <a:rPr lang="en-US" dirty="0"/>
              <a:t> para </a:t>
            </a:r>
            <a:r>
              <a:rPr lang="en-US" dirty="0" err="1"/>
              <a:t>entidades</a:t>
            </a:r>
            <a:r>
              <a:rPr lang="en-US" dirty="0"/>
              <a:t> </a:t>
            </a:r>
            <a:r>
              <a:rPr lang="en-US" dirty="0" err="1"/>
              <a:t>externas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8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mitigar</a:t>
            </a:r>
            <a:r>
              <a:rPr lang="en-US" dirty="0"/>
              <a:t> as </a:t>
            </a:r>
            <a:r>
              <a:rPr lang="en-US" dirty="0" err="1"/>
              <a:t>limitações</a:t>
            </a:r>
            <a:r>
              <a:rPr lang="en-US" dirty="0"/>
              <a:t> </a:t>
            </a:r>
            <a:r>
              <a:rPr lang="en-US" dirty="0" err="1"/>
              <a:t>previamente</a:t>
            </a:r>
            <a:r>
              <a:rPr lang="en-US" dirty="0"/>
              <a:t> </a:t>
            </a:r>
            <a:r>
              <a:rPr lang="en-US" dirty="0" err="1"/>
              <a:t>mencionadas</a:t>
            </a:r>
            <a:r>
              <a:rPr lang="en-US" dirty="0"/>
              <a:t>, </a:t>
            </a:r>
            <a:r>
              <a:rPr lang="en-US" dirty="0" err="1"/>
              <a:t>surgiu</a:t>
            </a:r>
            <a:r>
              <a:rPr lang="en-US" dirty="0"/>
              <a:t> um novo </a:t>
            </a:r>
            <a:r>
              <a:rPr lang="en-US" dirty="0" err="1"/>
              <a:t>paradigma</a:t>
            </a:r>
            <a:r>
              <a:rPr lang="en-US" dirty="0"/>
              <a:t>: </a:t>
            </a:r>
          </a:p>
          <a:p>
            <a:endParaRPr lang="en-US" dirty="0"/>
          </a:p>
          <a:p>
            <a:r>
              <a:rPr lang="en-US" dirty="0"/>
              <a:t>Edge Computing. Este </a:t>
            </a:r>
            <a:r>
              <a:rPr lang="en-US" dirty="0" err="1"/>
              <a:t>paradigma</a:t>
            </a:r>
            <a:r>
              <a:rPr lang="en-US" dirty="0"/>
              <a:t> </a:t>
            </a:r>
            <a:r>
              <a:rPr lang="en-US" dirty="0" err="1"/>
              <a:t>propõe</a:t>
            </a:r>
            <a:r>
              <a:rPr lang="en-US" dirty="0"/>
              <a:t>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computações</a:t>
            </a:r>
            <a:r>
              <a:rPr lang="en-US" dirty="0"/>
              <a:t>, e </a:t>
            </a:r>
            <a:r>
              <a:rPr lang="en-US" dirty="0" err="1"/>
              <a:t>potencialmente</a:t>
            </a:r>
            <a:r>
              <a:rPr lang="en-US" dirty="0"/>
              <a:t> </a:t>
            </a:r>
            <a:r>
              <a:rPr lang="en-US" dirty="0" err="1"/>
              <a:t>armazenar</a:t>
            </a:r>
            <a:r>
              <a:rPr lang="en-US" dirty="0"/>
              <a:t> dados,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situados</a:t>
            </a:r>
            <a:r>
              <a:rPr lang="en-US" dirty="0"/>
              <a:t> entre a </a:t>
            </a:r>
            <a:r>
              <a:rPr lang="en-US" dirty="0" err="1"/>
              <a:t>origem</a:t>
            </a:r>
            <a:r>
              <a:rPr lang="en-US" dirty="0"/>
              <a:t> dos dados 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centros</a:t>
            </a:r>
            <a:r>
              <a:rPr lang="en-US" dirty="0"/>
              <a:t> de dados. </a:t>
            </a:r>
          </a:p>
          <a:p>
            <a:endParaRPr lang="en-US" dirty="0"/>
          </a:p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definição</a:t>
            </a:r>
            <a:r>
              <a:rPr lang="en-US" dirty="0"/>
              <a:t> </a:t>
            </a:r>
            <a:r>
              <a:rPr lang="en-US" dirty="0" err="1"/>
              <a:t>engloba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 </a:t>
            </a:r>
            <a:r>
              <a:rPr lang="en-US" dirty="0" err="1"/>
              <a:t>centros</a:t>
            </a:r>
            <a:r>
              <a:rPr lang="en-US" dirty="0"/>
              <a:t> de dados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periferia</a:t>
            </a:r>
            <a:r>
              <a:rPr lang="en-US" dirty="0"/>
              <a:t>, </a:t>
            </a:r>
            <a:r>
              <a:rPr lang="en-US" dirty="0" err="1"/>
              <a:t>centros</a:t>
            </a:r>
            <a:r>
              <a:rPr lang="en-US" dirty="0"/>
              <a:t> de dados privados, </a:t>
            </a:r>
            <a:r>
              <a:rPr lang="en-US" dirty="0" err="1"/>
              <a:t>portáteis</a:t>
            </a:r>
            <a:r>
              <a:rPr lang="en-US" dirty="0"/>
              <a:t>, </a:t>
            </a:r>
            <a:r>
              <a:rPr lang="en-US" dirty="0" err="1"/>
              <a:t>torres</a:t>
            </a:r>
            <a:r>
              <a:rPr lang="en-US" dirty="0"/>
              <a:t> 5G, e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telemóveis</a:t>
            </a:r>
            <a:r>
              <a:rPr lang="en-US" dirty="0"/>
              <a:t> tablets, entre outros</a:t>
            </a:r>
          </a:p>
          <a:p>
            <a:endParaRPr lang="en-US" dirty="0"/>
          </a:p>
          <a:p>
            <a:r>
              <a:rPr lang="en-US" dirty="0"/>
              <a:t>Fazer </a:t>
            </a:r>
            <a:r>
              <a:rPr lang="en-US" dirty="0" err="1"/>
              <a:t>computações</a:t>
            </a:r>
            <a:r>
              <a:rPr lang="en-US" dirty="0"/>
              <a:t> </a:t>
            </a: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</a:t>
            </a:r>
            <a:r>
              <a:rPr lang="en-US" dirty="0" err="1"/>
              <a:t>potencialmente</a:t>
            </a:r>
            <a:r>
              <a:rPr lang="en-US" dirty="0"/>
              <a:t> </a:t>
            </a:r>
            <a:r>
              <a:rPr lang="en-US" dirty="0" err="1"/>
              <a:t>tràs</a:t>
            </a:r>
            <a:r>
              <a:rPr lang="en-US" dirty="0"/>
              <a:t> </a:t>
            </a:r>
            <a:r>
              <a:rPr lang="en-US" dirty="0" err="1"/>
              <a:t>vantagens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: </a:t>
            </a:r>
          </a:p>
          <a:p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/>
              <a:t>Melhorar</a:t>
            </a:r>
            <a:r>
              <a:rPr lang="en-US" sz="1200" dirty="0"/>
              <a:t> a </a:t>
            </a:r>
            <a:r>
              <a:rPr lang="en-US" sz="1200" dirty="0" err="1"/>
              <a:t>qualidade</a:t>
            </a:r>
            <a:r>
              <a:rPr lang="en-US" sz="1200" dirty="0"/>
              <a:t> de </a:t>
            </a:r>
            <a:r>
              <a:rPr lang="en-US" sz="1200" dirty="0" err="1"/>
              <a:t>serviço</a:t>
            </a:r>
            <a:r>
              <a:rPr lang="en-US" sz="1200" dirty="0"/>
              <a:t>: </a:t>
            </a:r>
            <a:r>
              <a:rPr lang="en-US" sz="1200" dirty="0" err="1"/>
              <a:t>porque</a:t>
            </a:r>
            <a:r>
              <a:rPr lang="en-US" sz="1200" dirty="0"/>
              <a:t> </a:t>
            </a:r>
            <a:r>
              <a:rPr lang="en-US" sz="1200" dirty="0" err="1"/>
              <a:t>potencialmente</a:t>
            </a:r>
            <a:r>
              <a:rPr lang="en-US" sz="1200" dirty="0"/>
              <a:t> </a:t>
            </a:r>
            <a:r>
              <a:rPr lang="en-US" sz="1200" dirty="0" err="1"/>
              <a:t>reduz</a:t>
            </a:r>
            <a:r>
              <a:rPr lang="en-US" sz="1200" dirty="0"/>
              <a:t> a </a:t>
            </a:r>
            <a:r>
              <a:rPr lang="en-US" sz="1200" dirty="0" err="1"/>
              <a:t>latência</a:t>
            </a:r>
            <a:r>
              <a:rPr lang="en-US" sz="1200" dirty="0"/>
              <a:t> por </a:t>
            </a:r>
            <a:r>
              <a:rPr lang="en-US" sz="1200" dirty="0" err="1"/>
              <a:t>armazenar</a:t>
            </a:r>
            <a:r>
              <a:rPr lang="en-US" sz="1200" dirty="0"/>
              <a:t> dados </a:t>
            </a:r>
            <a:r>
              <a:rPr lang="en-US" sz="1200" dirty="0" err="1"/>
              <a:t>perto</a:t>
            </a:r>
            <a:r>
              <a:rPr lang="en-US" sz="1200" dirty="0"/>
              <a:t> do </a:t>
            </a:r>
            <a:r>
              <a:rPr lang="en-US" sz="1200" dirty="0" err="1"/>
              <a:t>cliente</a:t>
            </a:r>
            <a:r>
              <a:rPr lang="en-US" sz="1200" dirty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/>
              <a:t>Reduzir</a:t>
            </a:r>
            <a:r>
              <a:rPr lang="en-US" sz="1200" dirty="0"/>
              <a:t> custos de </a:t>
            </a:r>
            <a:r>
              <a:rPr lang="en-US" sz="1200" dirty="0" err="1"/>
              <a:t>comunicação</a:t>
            </a:r>
            <a:r>
              <a:rPr lang="en-US" sz="1200" dirty="0"/>
              <a:t>: </a:t>
            </a:r>
            <a:r>
              <a:rPr lang="en-US" sz="1200" dirty="0" err="1"/>
              <a:t>porque</a:t>
            </a:r>
            <a:r>
              <a:rPr lang="en-US" sz="1200" dirty="0"/>
              <a:t> </a:t>
            </a:r>
            <a:r>
              <a:rPr lang="en-US" sz="1200" dirty="0" err="1"/>
              <a:t>dispositivos</a:t>
            </a:r>
            <a:r>
              <a:rPr lang="en-US" sz="1200" dirty="0"/>
              <a:t> </a:t>
            </a:r>
            <a:r>
              <a:rPr lang="en-US" sz="1200" dirty="0" err="1"/>
              <a:t>na</a:t>
            </a:r>
            <a:r>
              <a:rPr lang="en-US" sz="1200" dirty="0"/>
              <a:t> </a:t>
            </a:r>
            <a:r>
              <a:rPr lang="en-US" sz="1200" dirty="0" err="1"/>
              <a:t>Edgeestão</a:t>
            </a:r>
            <a:r>
              <a:rPr lang="en-US" sz="1200" dirty="0"/>
              <a:t> </a:t>
            </a:r>
            <a:r>
              <a:rPr lang="en-US" sz="1200" dirty="0" err="1"/>
              <a:t>mais</a:t>
            </a:r>
            <a:r>
              <a:rPr lang="en-US" sz="1200" dirty="0"/>
              <a:t> </a:t>
            </a:r>
            <a:r>
              <a:rPr lang="en-US" sz="1200" dirty="0" err="1"/>
              <a:t>perto</a:t>
            </a:r>
            <a:r>
              <a:rPr lang="en-US" sz="1200" dirty="0"/>
              <a:t> dos Produtores e </a:t>
            </a:r>
            <a:r>
              <a:rPr lang="en-US" sz="1200" dirty="0" err="1"/>
              <a:t>consumidores</a:t>
            </a:r>
            <a:r>
              <a:rPr lang="en-US" sz="1200" dirty="0"/>
              <a:t> de dados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/>
              <a:t>Potencialmente</a:t>
            </a:r>
            <a:r>
              <a:rPr lang="en-US" sz="1200" dirty="0"/>
              <a:t> resolve </a:t>
            </a:r>
            <a:r>
              <a:rPr lang="en-US" sz="1200" dirty="0" err="1"/>
              <a:t>alguams</a:t>
            </a:r>
            <a:r>
              <a:rPr lang="en-US" sz="1200" dirty="0"/>
              <a:t> </a:t>
            </a:r>
            <a:r>
              <a:rPr lang="en-US" sz="1200" dirty="0" err="1"/>
              <a:t>questões</a:t>
            </a:r>
            <a:r>
              <a:rPr lang="en-US" sz="1200" dirty="0"/>
              <a:t> de </a:t>
            </a:r>
            <a:r>
              <a:rPr lang="en-US" sz="1200" dirty="0" err="1"/>
              <a:t>privacidade</a:t>
            </a:r>
            <a:r>
              <a:rPr lang="en-US" sz="1200" dirty="0"/>
              <a:t> e </a:t>
            </a:r>
            <a:r>
              <a:rPr lang="en-US" sz="1200" dirty="0" err="1"/>
              <a:t>segurança</a:t>
            </a:r>
            <a:r>
              <a:rPr lang="en-US" sz="1200" dirty="0"/>
              <a:t>  </a:t>
            </a:r>
            <a:r>
              <a:rPr lang="en-US" sz="1200" dirty="0" err="1"/>
              <a:t>porque</a:t>
            </a:r>
            <a:r>
              <a:rPr lang="en-US" sz="1200" dirty="0"/>
              <a:t> </a:t>
            </a:r>
            <a:r>
              <a:rPr lang="en-US" sz="1200" dirty="0" err="1"/>
              <a:t>potencialmente</a:t>
            </a:r>
            <a:r>
              <a:rPr lang="en-US" sz="1200" dirty="0"/>
              <a:t> </a:t>
            </a:r>
            <a:r>
              <a:rPr lang="en-US" sz="1200" dirty="0" err="1"/>
              <a:t>colmata</a:t>
            </a:r>
            <a:r>
              <a:rPr lang="en-US" sz="1200" dirty="0"/>
              <a:t> a </a:t>
            </a:r>
            <a:r>
              <a:rPr lang="en-US" sz="1200" dirty="0" err="1"/>
              <a:t>necessidade</a:t>
            </a:r>
            <a:r>
              <a:rPr lang="en-US" sz="1200" dirty="0"/>
              <a:t> de </a:t>
            </a:r>
            <a:r>
              <a:rPr lang="en-US" sz="1200" dirty="0" err="1"/>
              <a:t>enviar</a:t>
            </a:r>
            <a:r>
              <a:rPr lang="en-US" sz="1200" dirty="0"/>
              <a:t> dados </a:t>
            </a:r>
            <a:r>
              <a:rPr lang="en-US" sz="1200" dirty="0" err="1"/>
              <a:t>constantemente</a:t>
            </a:r>
            <a:r>
              <a:rPr lang="en-US" sz="1200" dirty="0"/>
              <a:t> para </a:t>
            </a:r>
            <a:r>
              <a:rPr lang="en-US" sz="1200" dirty="0" err="1"/>
              <a:t>entidades</a:t>
            </a:r>
            <a:r>
              <a:rPr lang="en-US" sz="1200" dirty="0"/>
              <a:t> </a:t>
            </a:r>
            <a:r>
              <a:rPr lang="en-US" sz="1200" dirty="0" err="1"/>
              <a:t>externas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</a:t>
            </a:r>
            <a:r>
              <a:rPr lang="en-US" dirty="0" err="1"/>
              <a:t>executar</a:t>
            </a:r>
            <a:r>
              <a:rPr lang="en-US" dirty="0"/>
              <a:t> </a:t>
            </a:r>
            <a:r>
              <a:rPr lang="en-US" dirty="0" err="1"/>
              <a:t>computações</a:t>
            </a:r>
            <a:r>
              <a:rPr lang="en-US" dirty="0"/>
              <a:t> </a:t>
            </a: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trivial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comparado</a:t>
            </a:r>
            <a:r>
              <a:rPr lang="en-US" dirty="0"/>
              <a:t> com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Cloud.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tendem</a:t>
            </a:r>
            <a:r>
              <a:rPr lang="en-US" dirty="0"/>
              <a:t> a ser </a:t>
            </a:r>
            <a:r>
              <a:rPr lang="en-US" dirty="0" err="1"/>
              <a:t>diversos</a:t>
            </a:r>
            <a:r>
              <a:rPr lang="en-US" dirty="0"/>
              <a:t>, e com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heterogenea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Dado que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fora do que dentro dos </a:t>
            </a:r>
            <a:r>
              <a:rPr lang="en-US" dirty="0" err="1"/>
              <a:t>centros</a:t>
            </a:r>
            <a:r>
              <a:rPr lang="en-US" dirty="0"/>
              <a:t> de dados,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sistemas</a:t>
            </a:r>
            <a:r>
              <a:rPr lang="en-US" dirty="0"/>
              <a:t> </a:t>
            </a:r>
            <a:r>
              <a:rPr lang="en-US" dirty="0" err="1"/>
              <a:t>tendem</a:t>
            </a:r>
            <a:r>
              <a:rPr lang="en-US" dirty="0"/>
              <a:t> a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Estes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instáveis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têm</a:t>
            </a:r>
            <a:r>
              <a:rPr lang="en-US" dirty="0"/>
              <a:t> </a:t>
            </a:r>
            <a:r>
              <a:rPr lang="en-US" dirty="0" err="1"/>
              <a:t>ligações</a:t>
            </a:r>
            <a:r>
              <a:rPr lang="en-US" dirty="0"/>
              <a:t> de dados </a:t>
            </a:r>
            <a:r>
              <a:rPr lang="en-US" dirty="0" err="1"/>
              <a:t>instaveis</a:t>
            </a:r>
            <a:r>
              <a:rPr lang="en-US" dirty="0"/>
              <a:t>, o que </a:t>
            </a:r>
            <a:r>
              <a:rPr lang="en-US" dirty="0" err="1"/>
              <a:t>faz</a:t>
            </a:r>
            <a:r>
              <a:rPr lang="en-US" dirty="0"/>
              <a:t> com que o </a:t>
            </a:r>
            <a:r>
              <a:rPr lang="en-US" dirty="0" err="1"/>
              <a:t>ambiente</a:t>
            </a:r>
            <a:r>
              <a:rPr lang="en-US" dirty="0"/>
              <a:t> se </a:t>
            </a:r>
            <a:r>
              <a:rPr lang="en-US" dirty="0" err="1"/>
              <a:t>torne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dinamico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Privacidade</a:t>
            </a:r>
            <a:r>
              <a:rPr lang="en-US" dirty="0"/>
              <a:t> e </a:t>
            </a:r>
            <a:r>
              <a:rPr lang="en-US" dirty="0" err="1"/>
              <a:t>segurança</a:t>
            </a:r>
            <a:r>
              <a:rPr lang="en-US" dirty="0"/>
              <a:t>, por </a:t>
            </a:r>
            <a:r>
              <a:rPr lang="en-US" dirty="0" err="1"/>
              <a:t>estar</a:t>
            </a:r>
            <a:r>
              <a:rPr lang="en-US" dirty="0"/>
              <a:t> a  </a:t>
            </a:r>
            <a:r>
              <a:rPr lang="en-US" dirty="0" err="1"/>
              <a:t>potencialmente</a:t>
            </a:r>
            <a:r>
              <a:rPr lang="en-US" dirty="0"/>
              <a:t> </a:t>
            </a:r>
            <a:r>
              <a:rPr lang="en-US" dirty="0" err="1"/>
              <a:t>guardar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espalhados</a:t>
            </a:r>
            <a:r>
              <a:rPr lang="en-US" dirty="0"/>
              <a:t> por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dominios</a:t>
            </a:r>
            <a:r>
              <a:rPr lang="en-US" dirty="0"/>
              <a:t> </a:t>
            </a:r>
            <a:r>
              <a:rPr lang="en-US" dirty="0" err="1"/>
              <a:t>administrativos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Visto </a:t>
            </a:r>
            <a:r>
              <a:rPr lang="en-US" dirty="0" err="1"/>
              <a:t>isto</a:t>
            </a:r>
            <a:r>
              <a:rPr lang="en-US" dirty="0"/>
              <a:t>, surge a </a:t>
            </a:r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gerir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presentes</a:t>
            </a:r>
            <a:r>
              <a:rPr lang="en-US" dirty="0"/>
              <a:t> </a:t>
            </a:r>
            <a:r>
              <a:rPr lang="en-US" dirty="0" err="1"/>
              <a:t>nestes</a:t>
            </a:r>
            <a:r>
              <a:rPr lang="en-US" dirty="0"/>
              <a:t> </a:t>
            </a:r>
            <a:r>
              <a:rPr lang="en-US" dirty="0" err="1"/>
              <a:t>ambientes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25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err="1"/>
              <a:t>Sistemas</a:t>
            </a:r>
            <a:r>
              <a:rPr lang="en-US" noProof="0" dirty="0"/>
              <a:t> de </a:t>
            </a:r>
            <a:r>
              <a:rPr lang="en-US" noProof="0" dirty="0" err="1"/>
              <a:t>gestão</a:t>
            </a:r>
            <a:r>
              <a:rPr lang="en-US" noProof="0" dirty="0"/>
              <a:t> de </a:t>
            </a:r>
            <a:r>
              <a:rPr lang="en-US" noProof="0" dirty="0" err="1"/>
              <a:t>recursos</a:t>
            </a:r>
            <a:r>
              <a:rPr lang="en-US" noProof="0" dirty="0"/>
              <a:t> </a:t>
            </a:r>
            <a:r>
              <a:rPr lang="en-US" noProof="0" dirty="0" err="1"/>
              <a:t>são</a:t>
            </a:r>
            <a:r>
              <a:rPr lang="en-US" noProof="0" dirty="0"/>
              <a:t> </a:t>
            </a:r>
            <a:r>
              <a:rPr lang="en-US" noProof="0" dirty="0" err="1"/>
              <a:t>Sistemas</a:t>
            </a:r>
            <a:r>
              <a:rPr lang="en-US" noProof="0" dirty="0"/>
              <a:t> que </a:t>
            </a:r>
            <a:r>
              <a:rPr lang="en-US" noProof="0" dirty="0" err="1"/>
              <a:t>pretendem</a:t>
            </a:r>
            <a:r>
              <a:rPr lang="en-US" noProof="0" dirty="0"/>
              <a:t> </a:t>
            </a:r>
            <a:r>
              <a:rPr lang="en-US" noProof="0" dirty="0" err="1"/>
              <a:t>desempenhar</a:t>
            </a:r>
            <a:r>
              <a:rPr lang="en-US" noProof="0" dirty="0"/>
              <a:t> 4 </a:t>
            </a:r>
            <a:r>
              <a:rPr lang="en-US" noProof="0" dirty="0" err="1"/>
              <a:t>principais</a:t>
            </a:r>
            <a:r>
              <a:rPr lang="en-US" noProof="0" dirty="0"/>
              <a:t> </a:t>
            </a:r>
            <a:r>
              <a:rPr lang="en-US" noProof="0" dirty="0" err="1"/>
              <a:t>funções</a:t>
            </a:r>
            <a:r>
              <a:rPr lang="en-US" noProof="0" dirty="0"/>
              <a:t>:</a:t>
            </a:r>
          </a:p>
          <a:p>
            <a:endParaRPr lang="en-US" noProof="0" dirty="0"/>
          </a:p>
          <a:p>
            <a:r>
              <a:rPr lang="en-US" noProof="0" dirty="0"/>
              <a:t>….</a:t>
            </a:r>
          </a:p>
          <a:p>
            <a:endParaRPr lang="en-US" noProof="0" dirty="0"/>
          </a:p>
          <a:p>
            <a:r>
              <a:rPr lang="en-US" noProof="0" dirty="0"/>
              <a:t>As </a:t>
            </a:r>
            <a:r>
              <a:rPr lang="en-US" noProof="0" dirty="0" err="1"/>
              <a:t>soluções</a:t>
            </a:r>
            <a:r>
              <a:rPr lang="en-US" noProof="0" dirty="0"/>
              <a:t> </a:t>
            </a:r>
            <a:r>
              <a:rPr lang="en-US" noProof="0" dirty="0" err="1"/>
              <a:t>mais</a:t>
            </a:r>
            <a:r>
              <a:rPr lang="en-US" noProof="0" dirty="0"/>
              <a:t> </a:t>
            </a:r>
            <a:r>
              <a:rPr lang="en-US" noProof="0" dirty="0" err="1"/>
              <a:t>populares</a:t>
            </a:r>
            <a:r>
              <a:rPr lang="en-US" noProof="0" dirty="0"/>
              <a:t> de </a:t>
            </a:r>
            <a:r>
              <a:rPr lang="en-US" noProof="0" dirty="0" err="1"/>
              <a:t>gestão</a:t>
            </a:r>
            <a:r>
              <a:rPr lang="en-US" noProof="0" dirty="0"/>
              <a:t> de dados (</a:t>
            </a:r>
            <a:r>
              <a:rPr lang="en-US" noProof="0" dirty="0" err="1"/>
              <a:t>como</a:t>
            </a:r>
            <a:r>
              <a:rPr lang="en-US" noProof="0" dirty="0"/>
              <a:t> o Apache Mesos e o Hadoop YARN) </a:t>
            </a:r>
            <a:r>
              <a:rPr lang="en-US" noProof="0" dirty="0" err="1"/>
              <a:t>são</a:t>
            </a:r>
            <a:r>
              <a:rPr lang="en-US" noProof="0" dirty="0"/>
              <a:t> </a:t>
            </a:r>
            <a:r>
              <a:rPr lang="en-US" noProof="0" dirty="0" err="1"/>
              <a:t>desenvolvidas</a:t>
            </a:r>
            <a:r>
              <a:rPr lang="en-US" noProof="0" dirty="0"/>
              <a:t> para </a:t>
            </a:r>
            <a:r>
              <a:rPr lang="en-US" noProof="0" dirty="0" err="1"/>
              <a:t>ambientes</a:t>
            </a:r>
            <a:r>
              <a:rPr lang="en-US" noProof="0" dirty="0"/>
              <a:t> de </a:t>
            </a:r>
            <a:r>
              <a:rPr lang="en-US" noProof="0" dirty="0" err="1"/>
              <a:t>computação</a:t>
            </a:r>
            <a:r>
              <a:rPr lang="en-US" noProof="0" dirty="0"/>
              <a:t> </a:t>
            </a:r>
            <a:r>
              <a:rPr lang="en-US" noProof="0" dirty="0" err="1"/>
              <a:t>na</a:t>
            </a:r>
            <a:r>
              <a:rPr lang="en-US" noProof="0" dirty="0"/>
              <a:t> cloud, </a:t>
            </a:r>
          </a:p>
          <a:p>
            <a:endParaRPr lang="en-US" noProof="0" dirty="0"/>
          </a:p>
          <a:p>
            <a:r>
              <a:rPr lang="en-US" noProof="0" dirty="0" err="1"/>
              <a:t>Onde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dispositivos</a:t>
            </a:r>
            <a:r>
              <a:rPr lang="en-US" noProof="0" dirty="0"/>
              <a:t> </a:t>
            </a:r>
            <a:r>
              <a:rPr lang="en-US" noProof="0" dirty="0" err="1"/>
              <a:t>estão</a:t>
            </a:r>
            <a:r>
              <a:rPr lang="en-US" noProof="0" dirty="0"/>
              <a:t> </a:t>
            </a:r>
            <a:r>
              <a:rPr lang="en-US" noProof="0" dirty="0" err="1"/>
              <a:t>integrados</a:t>
            </a:r>
            <a:r>
              <a:rPr lang="en-US" noProof="0" dirty="0"/>
              <a:t> </a:t>
            </a:r>
            <a:r>
              <a:rPr lang="en-US" noProof="0" dirty="0" err="1"/>
              <a:t>em</a:t>
            </a:r>
            <a:r>
              <a:rPr lang="en-US" noProof="0" dirty="0"/>
              <a:t> </a:t>
            </a:r>
            <a:r>
              <a:rPr lang="en-US" noProof="0" dirty="0" err="1"/>
              <a:t>ambientes</a:t>
            </a:r>
            <a:r>
              <a:rPr lang="en-US" noProof="0" dirty="0"/>
              <a:t> com </a:t>
            </a:r>
            <a:r>
              <a:rPr lang="en-US" noProof="0" dirty="0" err="1"/>
              <a:t>ligações</a:t>
            </a:r>
            <a:r>
              <a:rPr lang="en-US" noProof="0" dirty="0"/>
              <a:t> </a:t>
            </a:r>
            <a:r>
              <a:rPr lang="en-US" noProof="0" dirty="0" err="1"/>
              <a:t>estáveis</a:t>
            </a:r>
            <a:r>
              <a:rPr lang="en-US" noProof="0" dirty="0"/>
              <a:t>, a </a:t>
            </a:r>
            <a:r>
              <a:rPr lang="en-US" noProof="0" dirty="0" err="1"/>
              <a:t>capacidade</a:t>
            </a:r>
            <a:r>
              <a:rPr lang="en-US" noProof="0" dirty="0"/>
              <a:t> dos </a:t>
            </a:r>
            <a:r>
              <a:rPr lang="en-US" noProof="0" dirty="0" err="1"/>
              <a:t>dispositivos</a:t>
            </a:r>
            <a:r>
              <a:rPr lang="en-US" noProof="0" dirty="0"/>
              <a:t> </a:t>
            </a:r>
            <a:r>
              <a:rPr lang="en-US" noProof="0" dirty="0" err="1"/>
              <a:t>é</a:t>
            </a:r>
            <a:r>
              <a:rPr lang="en-US" noProof="0" dirty="0"/>
              <a:t> </a:t>
            </a:r>
            <a:r>
              <a:rPr lang="en-US" noProof="0" dirty="0" err="1"/>
              <a:t>homogénea</a:t>
            </a:r>
            <a:r>
              <a:rPr lang="en-US" noProof="0" dirty="0"/>
              <a:t>, e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sistemas</a:t>
            </a:r>
            <a:r>
              <a:rPr lang="en-US" noProof="0" dirty="0"/>
              <a:t> </a:t>
            </a:r>
            <a:r>
              <a:rPr lang="en-US" noProof="0" dirty="0" err="1"/>
              <a:t>tendem</a:t>
            </a:r>
            <a:r>
              <a:rPr lang="en-US" noProof="0" dirty="0"/>
              <a:t> a </a:t>
            </a:r>
            <a:r>
              <a:rPr lang="en-US" noProof="0" dirty="0" err="1"/>
              <a:t>ter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escala</a:t>
            </a:r>
            <a:r>
              <a:rPr lang="en-US" noProof="0" dirty="0"/>
              <a:t> </a:t>
            </a:r>
            <a:r>
              <a:rPr lang="en-US" noProof="0" dirty="0" err="1"/>
              <a:t>pequena</a:t>
            </a:r>
            <a:r>
              <a:rPr lang="en-US" noProof="0" dirty="0"/>
              <a:t>.  </a:t>
            </a:r>
          </a:p>
          <a:p>
            <a:endParaRPr lang="en-US" noProof="0" dirty="0"/>
          </a:p>
          <a:p>
            <a:r>
              <a:rPr lang="en-US" noProof="0" dirty="0"/>
              <a:t>Visto </a:t>
            </a:r>
            <a:r>
              <a:rPr lang="en-US" noProof="0" dirty="0" err="1"/>
              <a:t>isto</a:t>
            </a:r>
            <a:r>
              <a:rPr lang="en-US" noProof="0" dirty="0"/>
              <a:t>, </a:t>
            </a:r>
            <a:r>
              <a:rPr lang="en-US" noProof="0" dirty="0" err="1"/>
              <a:t>estes</a:t>
            </a:r>
            <a:r>
              <a:rPr lang="en-US" noProof="0" dirty="0"/>
              <a:t>  </a:t>
            </a:r>
            <a:r>
              <a:rPr lang="en-US" noProof="0" dirty="0" err="1"/>
              <a:t>sistemas</a:t>
            </a:r>
            <a:r>
              <a:rPr lang="en-US" noProof="0" dirty="0"/>
              <a:t> </a:t>
            </a:r>
            <a:r>
              <a:rPr lang="en-US" noProof="0" dirty="0" err="1"/>
              <a:t>utilizam</a:t>
            </a:r>
            <a:r>
              <a:rPr lang="en-US" noProof="0" dirty="0"/>
              <a:t> um </a:t>
            </a:r>
            <a:r>
              <a:rPr lang="en-US" noProof="0" dirty="0" err="1"/>
              <a:t>componente</a:t>
            </a:r>
            <a:r>
              <a:rPr lang="en-US" noProof="0" dirty="0"/>
              <a:t> </a:t>
            </a:r>
            <a:r>
              <a:rPr lang="en-US" noProof="0" dirty="0" err="1"/>
              <a:t>centralizado</a:t>
            </a:r>
            <a:r>
              <a:rPr lang="en-US" noProof="0" dirty="0"/>
              <a:t> que </a:t>
            </a:r>
            <a:r>
              <a:rPr lang="en-US" noProof="0" dirty="0" err="1"/>
              <a:t>contem</a:t>
            </a:r>
            <a:r>
              <a:rPr lang="en-US" noProof="0" dirty="0"/>
              <a:t>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visão</a:t>
            </a:r>
            <a:r>
              <a:rPr lang="en-US" noProof="0" dirty="0"/>
              <a:t> global do Sistema .</a:t>
            </a:r>
          </a:p>
          <a:p>
            <a:endParaRPr lang="en-US" noProof="0" dirty="0"/>
          </a:p>
          <a:p>
            <a:r>
              <a:rPr lang="en-US" noProof="0" dirty="0" err="1"/>
              <a:t>Esta</a:t>
            </a:r>
            <a:r>
              <a:rPr lang="en-US" noProof="0" dirty="0"/>
              <a:t> </a:t>
            </a:r>
            <a:r>
              <a:rPr lang="en-US" noProof="0" dirty="0" err="1"/>
              <a:t>arquitetura</a:t>
            </a:r>
            <a:r>
              <a:rPr lang="en-US" noProof="0" dirty="0"/>
              <a:t> </a:t>
            </a:r>
            <a:r>
              <a:rPr lang="en-US" noProof="0" dirty="0" err="1"/>
              <a:t>simplifica</a:t>
            </a:r>
            <a:r>
              <a:rPr lang="en-US" noProof="0" dirty="0"/>
              <a:t> o </a:t>
            </a:r>
            <a:r>
              <a:rPr lang="en-US" noProof="0" dirty="0" err="1"/>
              <a:t>processo</a:t>
            </a:r>
            <a:r>
              <a:rPr lang="en-US" noProof="0" dirty="0"/>
              <a:t> de </a:t>
            </a:r>
            <a:r>
              <a:rPr lang="en-US" noProof="0" dirty="0" err="1"/>
              <a:t>atribuição</a:t>
            </a:r>
            <a:r>
              <a:rPr lang="en-US" noProof="0" dirty="0"/>
              <a:t> e </a:t>
            </a:r>
            <a:r>
              <a:rPr lang="en-US" noProof="0" dirty="0" err="1"/>
              <a:t>requisição</a:t>
            </a:r>
            <a:r>
              <a:rPr lang="en-US" noProof="0" dirty="0"/>
              <a:t> dos </a:t>
            </a:r>
            <a:r>
              <a:rPr lang="en-US" noProof="0" dirty="0" err="1"/>
              <a:t>recursos</a:t>
            </a:r>
            <a:r>
              <a:rPr lang="en-US" noProof="0" dirty="0"/>
              <a:t>, no </a:t>
            </a:r>
            <a:r>
              <a:rPr lang="en-US" noProof="0" dirty="0" err="1"/>
              <a:t>entanto</a:t>
            </a:r>
            <a:r>
              <a:rPr lang="en-US" noProof="0" dirty="0"/>
              <a:t>,</a:t>
            </a:r>
          </a:p>
          <a:p>
            <a:endParaRPr lang="en-US" noProof="0" dirty="0"/>
          </a:p>
          <a:p>
            <a:r>
              <a:rPr lang="en-US" noProof="0" dirty="0" err="1"/>
              <a:t>Em</a:t>
            </a:r>
            <a:r>
              <a:rPr lang="en-US" noProof="0" dirty="0"/>
              <a:t> </a:t>
            </a:r>
            <a:r>
              <a:rPr lang="en-US" noProof="0" dirty="0" err="1"/>
              <a:t>ambientes</a:t>
            </a:r>
            <a:r>
              <a:rPr lang="en-US" noProof="0" dirty="0"/>
              <a:t> </a:t>
            </a:r>
            <a:r>
              <a:rPr lang="en-US" noProof="0" dirty="0" err="1"/>
              <a:t>na</a:t>
            </a:r>
            <a:r>
              <a:rPr lang="en-US" noProof="0" dirty="0"/>
              <a:t> edge, um </a:t>
            </a:r>
            <a:r>
              <a:rPr lang="en-US" noProof="0" dirty="0" err="1"/>
              <a:t>componente</a:t>
            </a:r>
            <a:r>
              <a:rPr lang="en-US" noProof="0" dirty="0"/>
              <a:t> </a:t>
            </a:r>
            <a:r>
              <a:rPr lang="en-US" noProof="0" dirty="0" err="1"/>
              <a:t>centralizado</a:t>
            </a:r>
            <a:r>
              <a:rPr lang="en-US" noProof="0" dirty="0"/>
              <a:t> </a:t>
            </a:r>
            <a:r>
              <a:rPr lang="en-US" noProof="0" dirty="0" err="1"/>
              <a:t>iria</a:t>
            </a:r>
            <a:r>
              <a:rPr lang="en-US" noProof="0" dirty="0"/>
              <a:t> ser um </a:t>
            </a:r>
            <a:r>
              <a:rPr lang="en-US" noProof="0" dirty="0" err="1"/>
              <a:t>único</a:t>
            </a:r>
            <a:r>
              <a:rPr lang="en-US" noProof="0" dirty="0"/>
              <a:t> </a:t>
            </a:r>
            <a:r>
              <a:rPr lang="en-US" noProof="0" dirty="0" err="1"/>
              <a:t>ponto</a:t>
            </a:r>
            <a:r>
              <a:rPr lang="en-US" noProof="0" dirty="0"/>
              <a:t> de </a:t>
            </a:r>
            <a:r>
              <a:rPr lang="en-US" noProof="0" dirty="0" err="1"/>
              <a:t>contenção</a:t>
            </a:r>
            <a:r>
              <a:rPr lang="en-US" noProof="0" dirty="0"/>
              <a:t> e </a:t>
            </a:r>
            <a:r>
              <a:rPr lang="en-US" noProof="0" dirty="0" err="1"/>
              <a:t>falha</a:t>
            </a:r>
            <a:r>
              <a:rPr lang="en-US" noProof="0" dirty="0"/>
              <a:t>. </a:t>
            </a:r>
          </a:p>
          <a:p>
            <a:endParaRPr lang="en-US" noProof="0" dirty="0"/>
          </a:p>
          <a:p>
            <a:r>
              <a:rPr lang="en-US" noProof="0" dirty="0" err="1"/>
              <a:t>Adicionalente</a:t>
            </a:r>
            <a:r>
              <a:rPr lang="en-US" noProof="0" dirty="0"/>
              <a:t>,  </a:t>
            </a:r>
            <a:r>
              <a:rPr lang="en-US" noProof="0" dirty="0" err="1"/>
              <a:t>devido</a:t>
            </a:r>
            <a:r>
              <a:rPr lang="en-US" noProof="0" dirty="0"/>
              <a:t> </a:t>
            </a:r>
            <a:r>
              <a:rPr lang="en-US" noProof="0" dirty="0" err="1"/>
              <a:t>à</a:t>
            </a:r>
            <a:r>
              <a:rPr lang="en-US" noProof="0" dirty="0"/>
              <a:t> </a:t>
            </a:r>
            <a:r>
              <a:rPr lang="en-US" noProof="0" dirty="0" err="1"/>
              <a:t>escala</a:t>
            </a:r>
            <a:r>
              <a:rPr lang="en-US" noProof="0" dirty="0"/>
              <a:t> e </a:t>
            </a:r>
            <a:r>
              <a:rPr lang="en-US" noProof="0" dirty="0" err="1"/>
              <a:t>dinamicidade</a:t>
            </a:r>
            <a:r>
              <a:rPr lang="en-US" noProof="0" dirty="0"/>
              <a:t> de </a:t>
            </a:r>
            <a:r>
              <a:rPr lang="en-US" noProof="0" dirty="0" err="1"/>
              <a:t>sistemas</a:t>
            </a:r>
            <a:r>
              <a:rPr lang="en-US" noProof="0" dirty="0"/>
              <a:t> </a:t>
            </a:r>
            <a:r>
              <a:rPr lang="en-US" noProof="0" dirty="0" err="1"/>
              <a:t>nestes</a:t>
            </a:r>
            <a:r>
              <a:rPr lang="en-US" noProof="0" dirty="0"/>
              <a:t> </a:t>
            </a:r>
            <a:r>
              <a:rPr lang="en-US" noProof="0" dirty="0" err="1"/>
              <a:t>ambientes</a:t>
            </a:r>
            <a:r>
              <a:rPr lang="en-US" noProof="0" dirty="0"/>
              <a:t>, um </a:t>
            </a:r>
            <a:r>
              <a:rPr lang="en-US" noProof="0" dirty="0" err="1"/>
              <a:t>componente</a:t>
            </a:r>
            <a:r>
              <a:rPr lang="en-US" noProof="0" dirty="0"/>
              <a:t> </a:t>
            </a:r>
            <a:r>
              <a:rPr lang="en-US" noProof="0" dirty="0" err="1"/>
              <a:t>centralizado</a:t>
            </a:r>
            <a:r>
              <a:rPr lang="en-US" noProof="0" dirty="0"/>
              <a:t> </a:t>
            </a:r>
            <a:r>
              <a:rPr lang="en-US" noProof="0" dirty="0" err="1"/>
              <a:t>não</a:t>
            </a:r>
            <a:r>
              <a:rPr lang="en-US" noProof="0" dirty="0"/>
              <a:t> </a:t>
            </a:r>
            <a:r>
              <a:rPr lang="en-US" noProof="0" dirty="0" err="1"/>
              <a:t>é</a:t>
            </a:r>
            <a:r>
              <a:rPr lang="en-US" noProof="0" dirty="0"/>
              <a:t> </a:t>
            </a:r>
            <a:r>
              <a:rPr lang="en-US" noProof="0" dirty="0" err="1"/>
              <a:t>suficiente</a:t>
            </a:r>
            <a:r>
              <a:rPr lang="en-US" noProof="0" dirty="0"/>
              <a:t> para </a:t>
            </a:r>
            <a:r>
              <a:rPr lang="en-US" noProof="0" dirty="0" err="1"/>
              <a:t>gerir</a:t>
            </a:r>
            <a:r>
              <a:rPr lang="en-US" noProof="0" dirty="0"/>
              <a:t> </a:t>
            </a:r>
            <a:r>
              <a:rPr lang="en-US" noProof="0" dirty="0" err="1"/>
              <a:t>toda</a:t>
            </a:r>
            <a:r>
              <a:rPr lang="en-US" noProof="0" dirty="0"/>
              <a:t> a </a:t>
            </a:r>
            <a:r>
              <a:rPr lang="en-US" noProof="0" dirty="0" err="1"/>
              <a:t>informação</a:t>
            </a:r>
            <a:r>
              <a:rPr lang="en-US" noProof="0" dirty="0"/>
              <a:t> </a:t>
            </a:r>
            <a:r>
              <a:rPr lang="en-US" noProof="0" dirty="0" err="1"/>
              <a:t>gerada</a:t>
            </a:r>
            <a:r>
              <a:rPr lang="en-US" noProof="0" dirty="0"/>
              <a:t>.</a:t>
            </a:r>
          </a:p>
          <a:p>
            <a:endParaRPr lang="en-US" noProof="0" dirty="0"/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31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/>
              <a:t>Vistos </a:t>
            </a:r>
            <a:r>
              <a:rPr lang="en-US" noProof="0" dirty="0" err="1"/>
              <a:t>estes</a:t>
            </a:r>
            <a:r>
              <a:rPr lang="en-US" noProof="0" dirty="0"/>
              <a:t> </a:t>
            </a:r>
            <a:r>
              <a:rPr lang="en-US" noProof="0" dirty="0" err="1"/>
              <a:t>problemas</a:t>
            </a:r>
            <a:r>
              <a:rPr lang="en-US" noProof="0" dirty="0"/>
              <a:t> da: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 </a:t>
            </a:r>
            <a:r>
              <a:rPr lang="en-US" noProof="0" dirty="0" err="1"/>
              <a:t>escala</a:t>
            </a:r>
            <a:r>
              <a:rPr lang="en-US" noProof="0" dirty="0"/>
              <a:t> dos </a:t>
            </a:r>
            <a:r>
              <a:rPr lang="en-US" noProof="0" dirty="0" err="1"/>
              <a:t>sistemas</a:t>
            </a:r>
            <a:r>
              <a:rPr lang="en-US" noProof="0" dirty="0"/>
              <a:t>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da </a:t>
            </a:r>
            <a:r>
              <a:rPr lang="en-US" noProof="0" dirty="0" err="1"/>
              <a:t>heterogeneidade</a:t>
            </a:r>
            <a:r>
              <a:rPr lang="en-US" noProof="0" dirty="0"/>
              <a:t> de </a:t>
            </a:r>
            <a:r>
              <a:rPr lang="en-US" noProof="0" dirty="0" err="1"/>
              <a:t>capacidade</a:t>
            </a:r>
            <a:r>
              <a:rPr lang="en-US" noProof="0" dirty="0"/>
              <a:t> de </a:t>
            </a:r>
            <a:r>
              <a:rPr lang="en-US" noProof="0" dirty="0" err="1"/>
              <a:t>computação</a:t>
            </a:r>
            <a:r>
              <a:rPr lang="en-US" noProof="0" dirty="0"/>
              <a:t> e </a:t>
            </a:r>
            <a:r>
              <a:rPr lang="en-US" noProof="0" dirty="0" err="1"/>
              <a:t>armazenamento</a:t>
            </a:r>
            <a:r>
              <a:rPr lang="en-US" noProof="0" dirty="0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 e </a:t>
            </a:r>
            <a:r>
              <a:rPr lang="en-US" noProof="0" dirty="0" err="1"/>
              <a:t>também</a:t>
            </a:r>
            <a:r>
              <a:rPr lang="en-US" noProof="0" dirty="0"/>
              <a:t> da </a:t>
            </a:r>
            <a:r>
              <a:rPr lang="en-US" noProof="0" dirty="0" err="1"/>
              <a:t>dinamicidade</a:t>
            </a:r>
            <a:r>
              <a:rPr lang="en-US" noProof="0" dirty="0"/>
              <a:t> dos </a:t>
            </a:r>
            <a:r>
              <a:rPr lang="en-US" noProof="0" dirty="0" err="1"/>
              <a:t>sistemas</a:t>
            </a:r>
            <a:r>
              <a:rPr lang="en-US" noProof="0" dirty="0"/>
              <a:t> </a:t>
            </a:r>
            <a:r>
              <a:rPr lang="en-US" noProof="0" dirty="0" err="1"/>
              <a:t>nestes</a:t>
            </a:r>
            <a:r>
              <a:rPr lang="en-US" noProof="0" dirty="0"/>
              <a:t> </a:t>
            </a:r>
            <a:r>
              <a:rPr lang="en-US" noProof="0" dirty="0" err="1"/>
              <a:t>ambientes</a:t>
            </a:r>
            <a:r>
              <a:rPr lang="en-US" noProof="0" dirty="0"/>
              <a:t>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Surge a </a:t>
            </a:r>
            <a:r>
              <a:rPr lang="en-US" noProof="0" dirty="0" err="1"/>
              <a:t>necessidade</a:t>
            </a:r>
            <a:r>
              <a:rPr lang="en-US" noProof="0" dirty="0"/>
              <a:t> de </a:t>
            </a:r>
            <a:r>
              <a:rPr lang="en-US" noProof="0" dirty="0" err="1"/>
              <a:t>efetuar</a:t>
            </a:r>
            <a:r>
              <a:rPr lang="en-US" noProof="0" dirty="0"/>
              <a:t> o </a:t>
            </a:r>
            <a:r>
              <a:rPr lang="en-US" noProof="0" dirty="0" err="1"/>
              <a:t>controlo</a:t>
            </a:r>
            <a:r>
              <a:rPr lang="en-US" noProof="0" dirty="0"/>
              <a:t> </a:t>
            </a:r>
            <a:r>
              <a:rPr lang="en-US" noProof="0" dirty="0" err="1"/>
              <a:t>destes</a:t>
            </a:r>
            <a:r>
              <a:rPr lang="en-US" noProof="0" dirty="0"/>
              <a:t> </a:t>
            </a:r>
            <a:r>
              <a:rPr lang="en-US" noProof="0" dirty="0" err="1"/>
              <a:t>dispositivos</a:t>
            </a:r>
            <a:r>
              <a:rPr lang="en-US" noProof="0" dirty="0"/>
              <a:t> </a:t>
            </a:r>
            <a:r>
              <a:rPr lang="en-US" noProof="0" dirty="0" err="1"/>
              <a:t>descentralizadamente</a:t>
            </a:r>
            <a:r>
              <a:rPr lang="en-US" noProof="0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err="1"/>
              <a:t>onde</a:t>
            </a:r>
            <a:r>
              <a:rPr lang="en-US" noProof="0" dirty="0"/>
              <a:t> o </a:t>
            </a:r>
            <a:r>
              <a:rPr lang="en-US" noProof="0" dirty="0" err="1"/>
              <a:t>controlo</a:t>
            </a:r>
            <a:r>
              <a:rPr lang="en-US" noProof="0" dirty="0"/>
              <a:t> dos </a:t>
            </a:r>
            <a:r>
              <a:rPr lang="en-US" noProof="0" dirty="0" err="1"/>
              <a:t>dispositivos</a:t>
            </a:r>
            <a:r>
              <a:rPr lang="en-US" noProof="0" dirty="0"/>
              <a:t> </a:t>
            </a:r>
            <a:r>
              <a:rPr lang="en-US" noProof="0" dirty="0" err="1"/>
              <a:t>é</a:t>
            </a:r>
            <a:r>
              <a:rPr lang="en-US" noProof="0" dirty="0"/>
              <a:t> </a:t>
            </a:r>
            <a:r>
              <a:rPr lang="en-US" noProof="0" dirty="0" err="1"/>
              <a:t>feito</a:t>
            </a:r>
            <a:r>
              <a:rPr lang="en-US" noProof="0" dirty="0"/>
              <a:t> </a:t>
            </a:r>
            <a:r>
              <a:rPr lang="en-US" noProof="0" dirty="0" err="1"/>
              <a:t>através</a:t>
            </a:r>
            <a:r>
              <a:rPr lang="en-US" noProof="0" dirty="0"/>
              <a:t> de components que </a:t>
            </a:r>
            <a:r>
              <a:rPr lang="en-US" noProof="0" dirty="0" err="1"/>
              <a:t>estão</a:t>
            </a:r>
            <a:r>
              <a:rPr lang="en-US" noProof="0" dirty="0"/>
              <a:t> </a:t>
            </a:r>
            <a:r>
              <a:rPr lang="en-US" noProof="0" dirty="0" err="1"/>
              <a:t>potencialmente</a:t>
            </a:r>
            <a:r>
              <a:rPr lang="en-US" noProof="0" dirty="0"/>
              <a:t> </a:t>
            </a:r>
            <a:r>
              <a:rPr lang="en-US" noProof="0" dirty="0" err="1"/>
              <a:t>organizados</a:t>
            </a:r>
            <a:r>
              <a:rPr lang="en-US" noProof="0" dirty="0"/>
              <a:t> </a:t>
            </a:r>
            <a:r>
              <a:rPr lang="en-US" noProof="0" dirty="0" err="1"/>
              <a:t>hierarquicamente</a:t>
            </a:r>
            <a:r>
              <a:rPr lang="en-US" noProof="0" dirty="0"/>
              <a:t> e </a:t>
            </a:r>
            <a:r>
              <a:rPr lang="en-US" noProof="0" dirty="0" err="1"/>
              <a:t>tomam</a:t>
            </a:r>
            <a:r>
              <a:rPr lang="en-US" noProof="0" dirty="0"/>
              <a:t> </a:t>
            </a:r>
            <a:r>
              <a:rPr lang="en-US" noProof="0" dirty="0" err="1"/>
              <a:t>decisões</a:t>
            </a:r>
            <a:r>
              <a:rPr lang="en-US" noProof="0" dirty="0"/>
              <a:t> </a:t>
            </a:r>
            <a:r>
              <a:rPr lang="en-US" noProof="0" dirty="0" err="1"/>
              <a:t>baseadas</a:t>
            </a:r>
            <a:r>
              <a:rPr lang="en-US" noProof="0" dirty="0"/>
              <a:t> </a:t>
            </a:r>
            <a:r>
              <a:rPr lang="en-US" noProof="0" dirty="0" err="1"/>
              <a:t>em</a:t>
            </a:r>
            <a:r>
              <a:rPr lang="en-US" noProof="0" dirty="0"/>
              <a:t> </a:t>
            </a:r>
            <a:r>
              <a:rPr lang="en-US" noProof="0" dirty="0" err="1"/>
              <a:t>conhecimento</a:t>
            </a:r>
            <a:r>
              <a:rPr lang="en-US" noProof="0" dirty="0"/>
              <a:t> </a:t>
            </a:r>
            <a:r>
              <a:rPr lang="en-US" noProof="0" dirty="0" err="1"/>
              <a:t>parcial</a:t>
            </a:r>
            <a:r>
              <a:rPr lang="en-US" noProof="0" dirty="0"/>
              <a:t> do Sistema.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 err="1"/>
              <a:t>Onde</a:t>
            </a:r>
            <a:r>
              <a:rPr lang="en-US" noProof="0" dirty="0"/>
              <a:t> a </a:t>
            </a:r>
            <a:r>
              <a:rPr lang="en-US" noProof="0" dirty="0" err="1"/>
              <a:t>quantidade</a:t>
            </a:r>
            <a:r>
              <a:rPr lang="en-US" noProof="0" dirty="0"/>
              <a:t> e a </a:t>
            </a:r>
            <a:r>
              <a:rPr lang="en-US" noProof="0" dirty="0" err="1"/>
              <a:t>qualidade</a:t>
            </a:r>
            <a:r>
              <a:rPr lang="en-US" noProof="0" dirty="0"/>
              <a:t> da </a:t>
            </a:r>
            <a:r>
              <a:rPr lang="en-US" noProof="0" dirty="0" err="1"/>
              <a:t>informação</a:t>
            </a:r>
            <a:r>
              <a:rPr lang="en-US" noProof="0" dirty="0"/>
              <a:t> que </a:t>
            </a:r>
            <a:r>
              <a:rPr lang="en-US" noProof="0" dirty="0" err="1"/>
              <a:t>cada</a:t>
            </a:r>
            <a:r>
              <a:rPr lang="en-US" noProof="0" dirty="0"/>
              <a:t> </a:t>
            </a:r>
            <a:r>
              <a:rPr lang="en-US" noProof="0" dirty="0" err="1"/>
              <a:t>componente</a:t>
            </a:r>
            <a:r>
              <a:rPr lang="en-US" noProof="0" dirty="0"/>
              <a:t> </a:t>
            </a:r>
            <a:r>
              <a:rPr lang="en-US" noProof="0" dirty="0" err="1"/>
              <a:t>tem</a:t>
            </a:r>
            <a:r>
              <a:rPr lang="en-US" noProof="0" dirty="0"/>
              <a:t> </a:t>
            </a:r>
            <a:r>
              <a:rPr lang="en-US" noProof="0" dirty="0" err="1"/>
              <a:t>dita</a:t>
            </a:r>
            <a:r>
              <a:rPr lang="en-US" noProof="0" dirty="0"/>
              <a:t> o </a:t>
            </a:r>
            <a:r>
              <a:rPr lang="en-US" noProof="0" dirty="0" err="1"/>
              <a:t>quão</a:t>
            </a:r>
            <a:r>
              <a:rPr lang="en-US" noProof="0" dirty="0"/>
              <a:t> boa </a:t>
            </a:r>
            <a:r>
              <a:rPr lang="en-US" noProof="0" dirty="0" err="1"/>
              <a:t>é</a:t>
            </a:r>
            <a:r>
              <a:rPr lang="en-US" noProof="0" dirty="0"/>
              <a:t> a </a:t>
            </a:r>
            <a:r>
              <a:rPr lang="en-US" noProof="0" dirty="0" err="1"/>
              <a:t>decisão</a:t>
            </a:r>
            <a:r>
              <a:rPr lang="en-US" noProof="0" dirty="0"/>
              <a:t> de </a:t>
            </a:r>
            <a:r>
              <a:rPr lang="en-US" noProof="0" dirty="0" err="1"/>
              <a:t>gestão</a:t>
            </a:r>
            <a:r>
              <a:rPr lang="en-US" noProof="0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Visto </a:t>
            </a:r>
            <a:r>
              <a:rPr lang="en-US" noProof="0" dirty="0" err="1"/>
              <a:t>isto</a:t>
            </a:r>
            <a:r>
              <a:rPr lang="en-US" noProof="0" dirty="0"/>
              <a:t>, </a:t>
            </a:r>
            <a:r>
              <a:rPr lang="en-US" noProof="0" dirty="0" err="1"/>
              <a:t>esta</a:t>
            </a:r>
            <a:r>
              <a:rPr lang="en-US" noProof="0" dirty="0"/>
              <a:t> </a:t>
            </a:r>
            <a:r>
              <a:rPr lang="en-US" noProof="0" dirty="0" err="1"/>
              <a:t>dissertação</a:t>
            </a:r>
            <a:r>
              <a:rPr lang="en-US" noProof="0" dirty="0"/>
              <a:t> </a:t>
            </a:r>
            <a:r>
              <a:rPr lang="en-US" noProof="0" dirty="0" err="1"/>
              <a:t>propomos</a:t>
            </a:r>
            <a:r>
              <a:rPr lang="en-US" noProof="0" dirty="0"/>
              <a:t> a </a:t>
            </a:r>
            <a:r>
              <a:rPr lang="en-US" noProof="0" dirty="0" err="1"/>
              <a:t>criação</a:t>
            </a:r>
            <a:r>
              <a:rPr lang="en-US" noProof="0" dirty="0"/>
              <a:t> de </a:t>
            </a:r>
            <a:r>
              <a:rPr lang="en-US" noProof="0" dirty="0" err="1"/>
              <a:t>uma</a:t>
            </a:r>
            <a:r>
              <a:rPr lang="en-US" noProof="0" dirty="0"/>
              <a:t> </a:t>
            </a:r>
            <a:r>
              <a:rPr lang="en-US" noProof="0" dirty="0" err="1"/>
              <a:t>solução</a:t>
            </a:r>
            <a:r>
              <a:rPr lang="en-US" noProof="0" dirty="0"/>
              <a:t> </a:t>
            </a:r>
            <a:r>
              <a:rPr lang="en-US" noProof="0" dirty="0" err="1"/>
              <a:t>descentralizada</a:t>
            </a:r>
            <a:r>
              <a:rPr lang="en-US" noProof="0" dirty="0"/>
              <a:t> que </a:t>
            </a:r>
            <a:r>
              <a:rPr lang="en-US" noProof="0" dirty="0" err="1"/>
              <a:t>aborde</a:t>
            </a:r>
            <a:r>
              <a:rPr lang="en-US" noProof="0" dirty="0"/>
              <a:t> as </a:t>
            </a:r>
            <a:r>
              <a:rPr lang="en-US" noProof="0" dirty="0" err="1"/>
              <a:t>seguintes</a:t>
            </a:r>
            <a:r>
              <a:rPr lang="en-US" noProof="0" dirty="0"/>
              <a:t> </a:t>
            </a:r>
            <a:r>
              <a:rPr lang="en-US" noProof="0" dirty="0" err="1"/>
              <a:t>quesões</a:t>
            </a:r>
            <a:r>
              <a:rPr lang="en-US" noProof="0" dirty="0"/>
              <a:t> </a:t>
            </a:r>
            <a:r>
              <a:rPr lang="en-US" noProof="0" dirty="0" err="1"/>
              <a:t>questões</a:t>
            </a:r>
            <a:r>
              <a:rPr lang="en-US" noProof="0" dirty="0"/>
              <a:t>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…</a:t>
            </a:r>
          </a:p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1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6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  <a:p>
            <a:r>
              <a:rPr lang="en-US" dirty="0"/>
              <a:t>O astrolabe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de </a:t>
            </a:r>
            <a:r>
              <a:rPr lang="en-US" dirty="0" err="1"/>
              <a:t>monitorização</a:t>
            </a:r>
            <a:r>
              <a:rPr lang="en-US" dirty="0"/>
              <a:t> e </a:t>
            </a:r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descentralizada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Este </a:t>
            </a:r>
            <a:r>
              <a:rPr lang="en-US" dirty="0" err="1"/>
              <a:t>establece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topologia</a:t>
            </a:r>
            <a:r>
              <a:rPr lang="en-US" dirty="0"/>
              <a:t>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zonas. As zonas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organizadas</a:t>
            </a:r>
            <a:r>
              <a:rPr lang="en-US" dirty="0"/>
              <a:t>  de </a:t>
            </a:r>
            <a:r>
              <a:rPr lang="en-US" dirty="0" err="1"/>
              <a:t>uma</a:t>
            </a:r>
            <a:r>
              <a:rPr lang="en-US" dirty="0"/>
              <a:t> forma </a:t>
            </a:r>
            <a:r>
              <a:rPr lang="en-US" dirty="0" err="1"/>
              <a:t>hierarquica</a:t>
            </a:r>
            <a:r>
              <a:rPr lang="en-US" dirty="0"/>
              <a:t> </a:t>
            </a:r>
            <a:r>
              <a:rPr lang="en-US" dirty="0" err="1"/>
              <a:t>semelhante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Sistema de DNS.</a:t>
            </a:r>
          </a:p>
          <a:p>
            <a:endParaRPr lang="en-US" dirty="0"/>
          </a:p>
          <a:p>
            <a:r>
              <a:rPr lang="en-US" dirty="0" err="1"/>
              <a:t>Cada</a:t>
            </a:r>
            <a:r>
              <a:rPr lang="en-US" dirty="0"/>
              <a:t> zona </a:t>
            </a:r>
            <a:r>
              <a:rPr lang="en-US" dirty="0" err="1"/>
              <a:t>possui</a:t>
            </a:r>
            <a:r>
              <a:rPr lang="en-US" dirty="0"/>
              <a:t> um </a:t>
            </a:r>
            <a:r>
              <a:rPr lang="en-US" dirty="0" err="1"/>
              <a:t>identificador</a:t>
            </a:r>
            <a:r>
              <a:rPr lang="en-US" dirty="0"/>
              <a:t> </a:t>
            </a:r>
            <a:r>
              <a:rPr lang="en-US" dirty="0" err="1"/>
              <a:t>unico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zona </a:t>
            </a:r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contido</a:t>
            </a:r>
            <a:r>
              <a:rPr lang="en-US" dirty="0"/>
              <a:t>, e a zona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identificada</a:t>
            </a:r>
            <a:r>
              <a:rPr lang="en-US" dirty="0"/>
              <a:t> pela </a:t>
            </a:r>
            <a:r>
              <a:rPr lang="en-US" dirty="0" err="1"/>
              <a:t>concatenação</a:t>
            </a:r>
            <a:r>
              <a:rPr lang="en-US" dirty="0"/>
              <a:t> do </a:t>
            </a:r>
            <a:r>
              <a:rPr lang="en-US" dirty="0" err="1"/>
              <a:t>identificador</a:t>
            </a:r>
            <a:r>
              <a:rPr lang="en-US" dirty="0"/>
              <a:t> </a:t>
            </a:r>
            <a:r>
              <a:rPr lang="en-US" dirty="0" err="1"/>
              <a:t>unico</a:t>
            </a:r>
            <a:r>
              <a:rPr lang="en-US" dirty="0"/>
              <a:t> com o </a:t>
            </a:r>
            <a:r>
              <a:rPr lang="en-US" dirty="0" err="1"/>
              <a:t>identificador</a:t>
            </a:r>
            <a:r>
              <a:rPr lang="en-US" dirty="0"/>
              <a:t> de </a:t>
            </a:r>
            <a:r>
              <a:rPr lang="en-US" dirty="0" err="1"/>
              <a:t>todas</a:t>
            </a:r>
            <a:r>
              <a:rPr lang="en-US" dirty="0"/>
              <a:t> as zonas </a:t>
            </a:r>
            <a:r>
              <a:rPr lang="en-US" dirty="0" err="1"/>
              <a:t>acima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hierarquia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Estas</a:t>
            </a:r>
            <a:r>
              <a:rPr lang="en-US" dirty="0"/>
              <a:t> zonas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identificadas</a:t>
            </a:r>
            <a:r>
              <a:rPr lang="en-US" dirty="0"/>
              <a:t> por </a:t>
            </a:r>
            <a:r>
              <a:rPr lang="en-US" dirty="0" err="1"/>
              <a:t>uma</a:t>
            </a:r>
            <a:r>
              <a:rPr lang="en-US" dirty="0"/>
              <a:t> MIB (Management information base) que </a:t>
            </a:r>
            <a:r>
              <a:rPr lang="en-US" dirty="0" err="1"/>
              <a:t>contem</a:t>
            </a:r>
            <a:r>
              <a:rPr lang="en-US" dirty="0"/>
              <a:t> </a:t>
            </a:r>
            <a:r>
              <a:rPr lang="en-US" dirty="0" err="1"/>
              <a:t>attributos</a:t>
            </a:r>
            <a:r>
              <a:rPr lang="en-US" dirty="0"/>
              <a:t> 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por </a:t>
            </a:r>
            <a:r>
              <a:rPr lang="en-US" dirty="0" err="1"/>
              <a:t>funções</a:t>
            </a:r>
            <a:r>
              <a:rPr lang="en-US" dirty="0"/>
              <a:t> de </a:t>
            </a:r>
            <a:r>
              <a:rPr lang="en-US" dirty="0" err="1"/>
              <a:t>agregação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funções</a:t>
            </a:r>
            <a:r>
              <a:rPr lang="en-US" dirty="0"/>
              <a:t> de </a:t>
            </a:r>
            <a:r>
              <a:rPr lang="en-US" dirty="0" err="1"/>
              <a:t>agregação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contidas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aggregation function certificates, que </a:t>
            </a:r>
            <a:r>
              <a:rPr lang="en-US" dirty="0" err="1"/>
              <a:t>contem</a:t>
            </a:r>
            <a:r>
              <a:rPr lang="en-US" dirty="0"/>
              <a:t> </a:t>
            </a:r>
            <a:r>
              <a:rPr lang="en-US" dirty="0" err="1"/>
              <a:t>codigo</a:t>
            </a:r>
            <a:r>
              <a:rPr lang="en-US" dirty="0"/>
              <a:t> SQL </a:t>
            </a:r>
            <a:r>
              <a:rPr lang="en-US" dirty="0" err="1"/>
              <a:t>especificado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Tanto as </a:t>
            </a:r>
            <a:r>
              <a:rPr lang="en-US" dirty="0" err="1"/>
              <a:t>funções</a:t>
            </a:r>
            <a:r>
              <a:rPr lang="en-US" dirty="0"/>
              <a:t> de </a:t>
            </a:r>
            <a:r>
              <a:rPr lang="en-US" dirty="0" err="1"/>
              <a:t>agregação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troca</a:t>
            </a:r>
            <a:r>
              <a:rPr lang="en-US" dirty="0"/>
              <a:t> de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feito</a:t>
            </a:r>
            <a:r>
              <a:rPr lang="en-US" dirty="0"/>
              <a:t> por </a:t>
            </a:r>
            <a:r>
              <a:rPr lang="en-US" dirty="0" err="1"/>
              <a:t>nós</a:t>
            </a:r>
            <a:r>
              <a:rPr lang="en-US" dirty="0"/>
              <a:t> </a:t>
            </a:r>
            <a:r>
              <a:rPr lang="en-US" dirty="0" err="1"/>
              <a:t>representantes</a:t>
            </a:r>
            <a:r>
              <a:rPr lang="en-US" dirty="0"/>
              <a:t> da </a:t>
            </a:r>
            <a:r>
              <a:rPr lang="en-US" dirty="0" err="1"/>
              <a:t>sua</a:t>
            </a:r>
            <a:r>
              <a:rPr lang="en-US" dirty="0"/>
              <a:t> propria zona, que </a:t>
            </a:r>
            <a:r>
              <a:rPr lang="en-US" dirty="0" err="1"/>
              <a:t>periodicamente</a:t>
            </a:r>
            <a:r>
              <a:rPr lang="en-US" dirty="0"/>
              <a:t> </a:t>
            </a:r>
            <a:r>
              <a:rPr lang="en-US" dirty="0" err="1"/>
              <a:t>escolhem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de </a:t>
            </a:r>
            <a:r>
              <a:rPr lang="en-US" dirty="0" err="1"/>
              <a:t>outras</a:t>
            </a:r>
            <a:r>
              <a:rPr lang="en-US" dirty="0"/>
              <a:t> zonas para trocar </a:t>
            </a:r>
            <a:r>
              <a:rPr lang="en-US" dirty="0" err="1"/>
              <a:t>informação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Estas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, por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,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utilizadas</a:t>
            </a:r>
            <a:r>
              <a:rPr lang="en-US" dirty="0"/>
              <a:t> para </a:t>
            </a:r>
            <a:r>
              <a:rPr lang="en-US" dirty="0" err="1"/>
              <a:t>fazer</a:t>
            </a:r>
            <a:r>
              <a:rPr lang="en-US" dirty="0"/>
              <a:t> a </a:t>
            </a:r>
            <a:r>
              <a:rPr lang="en-US" dirty="0" err="1"/>
              <a:t>gestão</a:t>
            </a:r>
            <a:r>
              <a:rPr lang="en-US" dirty="0"/>
              <a:t> dos </a:t>
            </a:r>
            <a:r>
              <a:rPr lang="en-US" dirty="0" err="1"/>
              <a:t>recursos</a:t>
            </a:r>
            <a:r>
              <a:rPr lang="en-US" dirty="0"/>
              <a:t> do Sistema,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monitorizar</a:t>
            </a:r>
            <a:r>
              <a:rPr lang="en-US" dirty="0"/>
              <a:t> a media da </a:t>
            </a:r>
            <a:r>
              <a:rPr lang="en-US" dirty="0" err="1"/>
              <a:t>carga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no </a:t>
            </a:r>
            <a:r>
              <a:rPr lang="en-US" dirty="0" err="1"/>
              <a:t>sistema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o </a:t>
            </a:r>
            <a:r>
              <a:rPr lang="en-US" dirty="0" err="1"/>
              <a:t>número</a:t>
            </a:r>
            <a:r>
              <a:rPr lang="en-US" dirty="0"/>
              <a:t> de CPUs </a:t>
            </a:r>
            <a:r>
              <a:rPr lang="en-US" dirty="0" err="1"/>
              <a:t>presente</a:t>
            </a:r>
            <a:r>
              <a:rPr lang="en-US" dirty="0"/>
              <a:t> </a:t>
            </a:r>
            <a:r>
              <a:rPr lang="en-US" dirty="0" err="1"/>
              <a:t>numa</a:t>
            </a:r>
            <a:r>
              <a:rPr lang="en-US" dirty="0"/>
              <a:t> sub-zona.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171F1A-EDA3-A448-9810-F79191666E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4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240AE-EAE6-C441-8792-85DA13C82708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23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0E4B-C95E-E44F-8A55-0FA6730176D0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4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5C8C6-D982-1646-B6DA-97F9B315A6DA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0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53EF1-7793-3B4D-85BF-C450A24A2563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72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98AF5-6090-7142-A69F-C8C629443371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3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022F-0BEE-0F44-82BF-74018512B2FE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98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A7B0D-156B-614E-94B1-3C19A0ECF7C9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65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20F3E-AA7E-C042-BE3A-56CD8DEDB4D9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7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EB23A-FAE6-EB4B-A008-6EDC0E80C3B7}" type="datetime1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00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21DA8-9782-9B48-B51B-8FF46C89244F}" type="datetime1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C8DB5-DDD8-044B-B029-E3C5C328C526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8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53F12-4A95-7640-B8D3-A09E98044132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4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DB4E-D401-9F46-9CD0-F430397F036B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82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068E7-D6B7-A445-86EC-D1ECB4BBC2C5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5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9D74D-E866-D54E-9664-658FFA86F552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6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34EB-87D0-B34B-A2F7-B233271F4438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7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CE78D-5521-AB4F-A907-2F139C62CE91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381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6E7F-FA09-5749-B387-AE553FE72B8F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3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302C5-6CD0-914C-AE68-D8F57D541112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3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3362E-350E-AB40-987E-AF1C98E3E7CC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7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7AEF3-A6D9-B64F-BBED-AAD3E828CED7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53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4D61-45A3-3E48-989B-7465E0BE50BC}" type="datetime1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1CD26-B941-E74D-B7E0-7F6A47186B9C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1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0A75-BA18-4B46-BEE1-B2F28E96E5AD}" type="datetime1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6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258EA-6F00-3A47-BBE1-32C0EB6C6B88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C6E7D-8A79-E34E-B878-760CD5ED588E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9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84E206-E0AC-DB4E-BA00-C8CFB8250C61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3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BB1AF5-6698-7144-A25F-EC69B4AD80D7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6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B324C-8FF8-B24D-AC63-92D7C6F89310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7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C6012-A3AA-1F41-9752-0FD93E820AD0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EACF5-009E-A548-8FE2-0C0444785DEA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7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9C5F-6F11-044D-B37C-262B064AC923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5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2B7E1-5F6E-4347-B49D-3F6FA473467A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64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FDDF1-3169-D149-B7A3-B841263C33EC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7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40332-B8A5-B546-93D7-2C5AF2F7F477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4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D3131-802E-404E-9818-A2E504801DF5}" type="datetime1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61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6AE03-7CC7-6C4D-A87D-99C4BD5BBB9F}" type="datetime1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7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1A9E4-B6A7-524F-BC07-88836F73F1AF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607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8A507-3B66-2043-BD4B-086967412D20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54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C884F056-DEBE-834B-B517-3890C56F32EF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2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3E7E-345B-D244-98B9-FED22116D2F9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5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E538A-7149-4E4C-AA32-D6B78FE18E58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27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0EA09-E856-A14C-AA24-1258D8B3E4FF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C6270-A65D-4E4D-878A-730587B8E692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33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2335F-DE59-EF4B-B957-3208E96113B9}" type="datetime1">
              <a:rPr lang="en-US" smtClean="0"/>
              <a:t>2/27/20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39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FE0C5-19C4-8C4C-AFF3-33DBCE9BF4F5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76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25E92-D644-FD4C-96C1-8C58CAACC8EF}" type="datetime1">
              <a:rPr lang="en-US" smtClean="0"/>
              <a:t>2/27/20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01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5E141-D64C-CF49-BAE7-A10E60F15257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4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2DADC-6C46-7946-BC38-1CDA8C30E735}" type="datetime1">
              <a:rPr lang="en-US" smtClean="0"/>
              <a:t>2/27/20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0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A3904-D9F8-8C46-A6BB-36AB23667F5F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92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33D5E-56CF-4D46-8021-D23E17C5B9C5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35" r:id="rId5"/>
    <p:sldLayoutId id="2147484036" r:id="rId6"/>
    <p:sldLayoutId id="2147484042" r:id="rId7"/>
    <p:sldLayoutId id="2147484037" r:id="rId8"/>
    <p:sldLayoutId id="2147484038" r:id="rId9"/>
    <p:sldLayoutId id="2147484039" r:id="rId10"/>
    <p:sldLayoutId id="2147484040" r:id="rId11"/>
    <p:sldLayoutId id="214748404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53C22-25EC-074D-857C-B9E3978ACA0C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2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5" r:id="rId1"/>
    <p:sldLayoutId id="2147483976" r:id="rId2"/>
    <p:sldLayoutId id="2147483977" r:id="rId3"/>
    <p:sldLayoutId id="2147483978" r:id="rId4"/>
    <p:sldLayoutId id="2147483979" r:id="rId5"/>
    <p:sldLayoutId id="2147483980" r:id="rId6"/>
    <p:sldLayoutId id="2147483981" r:id="rId7"/>
    <p:sldLayoutId id="2147483982" r:id="rId8"/>
    <p:sldLayoutId id="2147483971" r:id="rId9"/>
    <p:sldLayoutId id="2147483972" r:id="rId10"/>
    <p:sldLayoutId id="2147483973" r:id="rId11"/>
    <p:sldLayoutId id="214748397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21785-33AA-BB43-8D81-BE11EC9EC687}" type="datetime1">
              <a:rPr lang="en-US" smtClean="0"/>
              <a:t>2/27/20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9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01" r:id="rId5"/>
    <p:sldLayoutId id="2147483902" r:id="rId6"/>
    <p:sldLayoutId id="2147483908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7DF3E78-A900-1146-A747-C321FA52F3D4}" type="datetime1">
              <a:rPr lang="en-US" smtClean="0"/>
              <a:t>2/27/20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305" r:id="rId2"/>
    <p:sldLayoutId id="2147484306" r:id="rId3"/>
    <p:sldLayoutId id="2147484307" r:id="rId4"/>
    <p:sldLayoutId id="2147484308" r:id="rId5"/>
    <p:sldLayoutId id="2147484309" r:id="rId6"/>
    <p:sldLayoutId id="2147484310" r:id="rId7"/>
    <p:sldLayoutId id="2147484311" r:id="rId8"/>
    <p:sldLayoutId id="2147484312" r:id="rId9"/>
    <p:sldLayoutId id="2147484313" r:id="rId10"/>
    <p:sldLayoutId id="2147484314" r:id="rId11"/>
    <p:sldLayoutId id="2147484315" r:id="rId12"/>
    <p:sldLayoutId id="2147484316" r:id="rId13"/>
    <p:sldLayoutId id="2147484317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11F2B3A-6379-BE46-A819-94D67E4E7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</a:rPr>
              <a:t>DeMMon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05CA9EE-DAFF-884E-9BC7-63A61BC40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Decentralized Edge Management and Monitoring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6DAF14-F45F-C34C-8503-3615DF5BF422}"/>
              </a:ext>
            </a:extLst>
          </p:cNvPr>
          <p:cNvSpPr txBox="1"/>
          <p:nvPr/>
        </p:nvSpPr>
        <p:spPr>
          <a:xfrm>
            <a:off x="8166360" y="5893055"/>
            <a:ext cx="3900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/>
              <a:t>Nuno Morais nº49544</a:t>
            </a:r>
            <a:br>
              <a:rPr lang="pt-PT" dirty="0"/>
            </a:br>
            <a:br>
              <a:rPr lang="pt-PT" dirty="0"/>
            </a:br>
            <a:r>
              <a:rPr lang="pt-PT" dirty="0"/>
              <a:t>Orientador: Professor João Leitão</a:t>
            </a:r>
          </a:p>
        </p:txBody>
      </p:sp>
      <p:pic>
        <p:nvPicPr>
          <p:cNvPr id="15364" name="Picture 4" descr="Image result for fct nova logo ">
            <a:extLst>
              <a:ext uri="{FF2B5EF4-FFF2-40B4-BE49-F238E27FC236}">
                <a16:creationId xmlns:a16="http://schemas.microsoft.com/office/drawing/2014/main" id="{65C006F9-5D03-FC49-8965-EF325BBB0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3" y="5305586"/>
            <a:ext cx="5685183" cy="11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97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525E18-C6CA-D14A-9423-D1DB27B301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854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sz="2000" dirty="0">
                <a:solidFill>
                  <a:schemeClr val="tx1"/>
                </a:solidFill>
              </a:rPr>
              <a:t>Trabalho relacionado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 err="1"/>
              <a:t>Astrolabe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D332B4-E0B6-6C4F-B9AB-63F205FB58AE}"/>
              </a:ext>
            </a:extLst>
          </p:cNvPr>
          <p:cNvSpPr txBox="1">
            <a:spLocks/>
          </p:cNvSpPr>
          <p:nvPr/>
        </p:nvSpPr>
        <p:spPr>
          <a:xfrm>
            <a:off x="2023617" y="2515385"/>
            <a:ext cx="8144765" cy="3629320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Limitações:</a:t>
            </a:r>
            <a:br>
              <a:rPr lang="pt-PT" dirty="0"/>
            </a:b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Utiliza </a:t>
            </a:r>
            <a:r>
              <a:rPr lang="pt-PT" i="1" dirty="0"/>
              <a:t>IP </a:t>
            </a:r>
            <a:r>
              <a:rPr lang="pt-PT" i="1" dirty="0" err="1"/>
              <a:t>multicast</a:t>
            </a:r>
            <a:r>
              <a:rPr lang="pt-PT" dirty="0"/>
              <a:t> para estabelecer ligações entre zonas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Requer configuração manual das zonas</a:t>
            </a:r>
          </a:p>
          <a:p>
            <a:pPr marL="457200" lvl="1" indent="0">
              <a:buClr>
                <a:schemeClr val="accent2">
                  <a:lumMod val="50000"/>
                </a:schemeClr>
              </a:buClr>
              <a:buNone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Representantes de zonas são pontos de falha 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0419F-930C-4949-BB10-30E99C30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28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FBC82A-302E-C641-AB5E-0105A61809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854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sz="2000" dirty="0">
                <a:solidFill>
                  <a:schemeClr val="tx1"/>
                </a:solidFill>
              </a:rPr>
              <a:t>Trabalho relacionado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SDIMS </a:t>
            </a:r>
            <a:br>
              <a:rPr lang="pt-PT" sz="3600" dirty="0"/>
            </a:br>
            <a:r>
              <a:rPr lang="pt-PT" sz="1600" dirty="0"/>
              <a:t>(</a:t>
            </a:r>
            <a:r>
              <a:rPr lang="pt-PT" sz="1600" dirty="0" err="1"/>
              <a:t>Scalable</a:t>
            </a:r>
            <a:r>
              <a:rPr lang="pt-PT" sz="1600" dirty="0"/>
              <a:t> </a:t>
            </a:r>
            <a:r>
              <a:rPr lang="pt-PT" sz="1600" dirty="0" err="1"/>
              <a:t>Distributed</a:t>
            </a:r>
            <a:r>
              <a:rPr lang="pt-PT" sz="1600" dirty="0"/>
              <a:t> </a:t>
            </a:r>
            <a:r>
              <a:rPr lang="pt-PT" sz="1600" dirty="0" err="1"/>
              <a:t>Information</a:t>
            </a:r>
            <a:r>
              <a:rPr lang="pt-PT" sz="1600" dirty="0"/>
              <a:t> Management </a:t>
            </a:r>
            <a:r>
              <a:rPr lang="pt-PT" sz="1600" dirty="0" err="1"/>
              <a:t>System</a:t>
            </a:r>
            <a:r>
              <a:rPr lang="pt-PT" sz="1600" dirty="0"/>
              <a:t>)</a:t>
            </a:r>
            <a:endParaRPr lang="pt-PT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7579AE-FA1B-9945-A337-32E80D9FE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73" y="3155795"/>
            <a:ext cx="5766517" cy="194729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7CB0FAD-B9F4-3C49-AB07-D108930CC506}"/>
              </a:ext>
            </a:extLst>
          </p:cNvPr>
          <p:cNvSpPr txBox="1">
            <a:spLocks/>
          </p:cNvSpPr>
          <p:nvPr/>
        </p:nvSpPr>
        <p:spPr>
          <a:xfrm>
            <a:off x="216810" y="2297130"/>
            <a:ext cx="6174564" cy="4113098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Sistema descentralizado de gestão de informação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Baseado na DHT </a:t>
            </a:r>
            <a:r>
              <a:rPr lang="pt-PT" dirty="0" err="1"/>
              <a:t>Pastry</a:t>
            </a:r>
            <a:r>
              <a:rPr lang="pt-PT" dirty="0"/>
              <a:t> e no </a:t>
            </a:r>
            <a:r>
              <a:rPr lang="pt-PT" dirty="0" err="1"/>
              <a:t>Astrolabe</a:t>
            </a: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i="1" dirty="0" err="1"/>
              <a:t>Aggregation</a:t>
            </a:r>
            <a:r>
              <a:rPr lang="pt-PT" i="1" dirty="0"/>
              <a:t> </a:t>
            </a:r>
            <a:r>
              <a:rPr lang="pt-PT" i="1" dirty="0" err="1"/>
              <a:t>functions</a:t>
            </a:r>
            <a:endParaRPr lang="pt-PT" i="1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i="1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Menos </a:t>
            </a:r>
            <a:r>
              <a:rPr lang="pt-PT" dirty="0" err="1"/>
              <a:t>indíce</a:t>
            </a:r>
            <a:r>
              <a:rPr lang="pt-PT" dirty="0"/>
              <a:t> de replicação do que o </a:t>
            </a:r>
            <a:r>
              <a:rPr lang="pt-PT" dirty="0" err="1"/>
              <a:t>Astrolabe</a:t>
            </a: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Configuração automática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34377-A1CB-2443-8228-153721E75A51}"/>
              </a:ext>
            </a:extLst>
          </p:cNvPr>
          <p:cNvSpPr txBox="1"/>
          <p:nvPr/>
        </p:nvSpPr>
        <p:spPr>
          <a:xfrm>
            <a:off x="6908037" y="4949205"/>
            <a:ext cx="47331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/>
              <a:t>Árvore de agregação correspondente a k=111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4BDF18-DCFC-2E4E-BA9B-67303C4D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0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CED3550-5090-2046-99E1-DEAC4982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Trabalho relacionado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Mesos</a:t>
            </a:r>
            <a:endParaRPr lang="pt-PT" sz="3600" dirty="0">
              <a:solidFill>
                <a:schemeClr val="tx1"/>
              </a:solidFill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C69B9EB-AAFD-B540-B2A3-91335FFD94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" t="12969" r="3690"/>
          <a:stretch/>
        </p:blipFill>
        <p:spPr bwMode="auto">
          <a:xfrm>
            <a:off x="6693031" y="2679568"/>
            <a:ext cx="5414134" cy="360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666595C-3F5F-DF45-BBCA-4D53468871E5}"/>
              </a:ext>
            </a:extLst>
          </p:cNvPr>
          <p:cNvSpPr txBox="1">
            <a:spLocks/>
          </p:cNvSpPr>
          <p:nvPr/>
        </p:nvSpPr>
        <p:spPr>
          <a:xfrm>
            <a:off x="216810" y="2309566"/>
            <a:ext cx="6174564" cy="4345757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Sistema de gestão de recursos para centros de dados 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Composto por 3 componentes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Escalonamento em dois níveis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Ponto de falha e contenção único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Modelo de programação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53DAAF-D3BB-0243-827F-49359CFD2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25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 uiExpand="1" build="allAtOnce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Proposta</a:t>
            </a:r>
            <a:r>
              <a:rPr lang="en-US" dirty="0"/>
              <a:t> de </a:t>
            </a:r>
            <a:r>
              <a:rPr lang="en-US" dirty="0" err="1"/>
              <a:t>solução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14DC498-8E20-9C47-B09E-A418E751F372}"/>
              </a:ext>
            </a:extLst>
          </p:cNvPr>
          <p:cNvSpPr txBox="1">
            <a:spLocks/>
          </p:cNvSpPr>
          <p:nvPr/>
        </p:nvSpPr>
        <p:spPr>
          <a:xfrm>
            <a:off x="6635450" y="1278131"/>
            <a:ext cx="4769207" cy="43017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Modelo</a:t>
            </a:r>
            <a:r>
              <a:rPr lang="en-US" sz="2000" dirty="0"/>
              <a:t> do </a:t>
            </a:r>
            <a:r>
              <a:rPr lang="en-US" sz="2000" dirty="0" err="1"/>
              <a:t>sistema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Arquitetura</a:t>
            </a:r>
            <a:r>
              <a:rPr lang="en-US" sz="2000" dirty="0"/>
              <a:t> da </a:t>
            </a:r>
            <a:r>
              <a:rPr lang="en-US" sz="2000" dirty="0" err="1"/>
              <a:t>solução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Avaliação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Calendarização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E3009E-1632-D343-9DBF-3AB3D157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56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Modelo do sistema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253AFF-51A6-FF46-BA97-8FA54F64428B}"/>
              </a:ext>
            </a:extLst>
          </p:cNvPr>
          <p:cNvSpPr txBox="1"/>
          <p:nvPr/>
        </p:nvSpPr>
        <p:spPr>
          <a:xfrm>
            <a:off x="1485899" y="5625048"/>
            <a:ext cx="247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Dispositivos estáveis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3ED5EA-86AF-E542-A2E6-75E580E975A4}"/>
              </a:ext>
            </a:extLst>
          </p:cNvPr>
          <p:cNvSpPr txBox="1"/>
          <p:nvPr/>
        </p:nvSpPr>
        <p:spPr>
          <a:xfrm>
            <a:off x="4856744" y="5625048"/>
            <a:ext cx="2478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Dispositivos instáveis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EBCCCB-5BE7-A74F-AAFB-5CA4C20B424E}"/>
              </a:ext>
            </a:extLst>
          </p:cNvPr>
          <p:cNvSpPr/>
          <p:nvPr/>
        </p:nvSpPr>
        <p:spPr>
          <a:xfrm>
            <a:off x="7881314" y="5650067"/>
            <a:ext cx="317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dirty="0"/>
              <a:t>Aplicações </a:t>
            </a:r>
            <a:r>
              <a:rPr lang="pt-PT" i="1" dirty="0" err="1"/>
              <a:t>edge-enabled</a:t>
            </a:r>
            <a:endParaRPr lang="pt-PT" i="1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804EE0C-3474-1649-93CE-98CF802203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73119"/>
          <a:stretch/>
        </p:blipFill>
        <p:spPr>
          <a:xfrm>
            <a:off x="1485899" y="2667600"/>
            <a:ext cx="2478505" cy="25273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3FFD055-2972-A044-9BE3-221DDD422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6559" r="36560"/>
          <a:stretch/>
        </p:blipFill>
        <p:spPr>
          <a:xfrm>
            <a:off x="4856745" y="2592907"/>
            <a:ext cx="2478505" cy="25273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E4813B9-D5F3-5D43-AB9F-990A894BFB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3119"/>
          <a:stretch/>
        </p:blipFill>
        <p:spPr>
          <a:xfrm>
            <a:off x="8227591" y="2592907"/>
            <a:ext cx="2478508" cy="25273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8FC930-8F8E-7F43-8DB0-192DDE6F8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11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17A5E8-E800-CF46-9D54-A6CCB74967EE}"/>
              </a:ext>
            </a:extLst>
          </p:cNvPr>
          <p:cNvSpPr/>
          <p:nvPr/>
        </p:nvSpPr>
        <p:spPr>
          <a:xfrm>
            <a:off x="7069195" y="2643381"/>
            <a:ext cx="2384982" cy="51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AB016-6156-D444-85F2-48D450D1C48F}"/>
              </a:ext>
            </a:extLst>
          </p:cNvPr>
          <p:cNvSpPr/>
          <p:nvPr/>
        </p:nvSpPr>
        <p:spPr>
          <a:xfrm>
            <a:off x="820132" y="3619890"/>
            <a:ext cx="3374796" cy="74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ECFE41-C0ED-C946-87F5-FEBAAF32A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6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17A5E8-E800-CF46-9D54-A6CCB74967EE}"/>
              </a:ext>
            </a:extLst>
          </p:cNvPr>
          <p:cNvSpPr/>
          <p:nvPr/>
        </p:nvSpPr>
        <p:spPr>
          <a:xfrm>
            <a:off x="7069195" y="2643381"/>
            <a:ext cx="2384982" cy="51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AB016-6156-D444-85F2-48D450D1C48F}"/>
              </a:ext>
            </a:extLst>
          </p:cNvPr>
          <p:cNvSpPr/>
          <p:nvPr/>
        </p:nvSpPr>
        <p:spPr>
          <a:xfrm>
            <a:off x="820132" y="3619890"/>
            <a:ext cx="3374796" cy="74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9B6301-109E-6546-B14C-841360630AA3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18FF0CE-D71C-5948-95EC-B58FF99DC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9922A99-E217-B841-8C3F-917E5978387E}"/>
                </a:ext>
              </a:extLst>
            </p:cNvPr>
            <p:cNvSpPr/>
            <p:nvPr/>
          </p:nvSpPr>
          <p:spPr>
            <a:xfrm>
              <a:off x="2104356" y="2643381"/>
              <a:ext cx="7349821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A6DF82-0979-7944-91E5-F1449E36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55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58F6AC-0257-0441-8A34-DB9427835AF8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94E1B30-2993-1F44-B108-29D3B54E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17A5E8-E800-CF46-9D54-A6CCB74967EE}"/>
                </a:ext>
              </a:extLst>
            </p:cNvPr>
            <p:cNvSpPr/>
            <p:nvPr/>
          </p:nvSpPr>
          <p:spPr>
            <a:xfrm>
              <a:off x="7069195" y="2643381"/>
              <a:ext cx="2384982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806B3F0-54A8-2846-B043-15581A81D678}"/>
              </a:ext>
            </a:extLst>
          </p:cNvPr>
          <p:cNvGrpSpPr/>
          <p:nvPr/>
        </p:nvGrpSpPr>
        <p:grpSpPr>
          <a:xfrm>
            <a:off x="507351" y="2883765"/>
            <a:ext cx="10192072" cy="1476877"/>
            <a:chOff x="507351" y="2883765"/>
            <a:chExt cx="10192072" cy="14768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FC8396C-BCFD-7E44-9D60-4C368523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7351" y="2883765"/>
              <a:ext cx="10192072" cy="147687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14C24A-BCAA-6048-A652-2330395E75E3}"/>
                </a:ext>
              </a:extLst>
            </p:cNvPr>
            <p:cNvSpPr/>
            <p:nvPr/>
          </p:nvSpPr>
          <p:spPr>
            <a:xfrm>
              <a:off x="7786540" y="3619890"/>
              <a:ext cx="1960775" cy="58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D59188F-19DB-1B48-B472-BF94046DA93E}"/>
              </a:ext>
            </a:extLst>
          </p:cNvPr>
          <p:cNvSpPr/>
          <p:nvPr/>
        </p:nvSpPr>
        <p:spPr>
          <a:xfrm>
            <a:off x="1395167" y="4647414"/>
            <a:ext cx="3327662" cy="810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AB016-6156-D444-85F2-48D450D1C48F}"/>
              </a:ext>
            </a:extLst>
          </p:cNvPr>
          <p:cNvSpPr/>
          <p:nvPr/>
        </p:nvSpPr>
        <p:spPr>
          <a:xfrm>
            <a:off x="820132" y="3619890"/>
            <a:ext cx="3374796" cy="740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421FC-1782-C344-83F4-74EF7F3A1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3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17A5E8-E800-CF46-9D54-A6CCB74967EE}"/>
              </a:ext>
            </a:extLst>
          </p:cNvPr>
          <p:cNvSpPr/>
          <p:nvPr/>
        </p:nvSpPr>
        <p:spPr>
          <a:xfrm>
            <a:off x="7059768" y="2652808"/>
            <a:ext cx="2384982" cy="518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341E10F-9A4A-B644-9FE0-F76834F13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814" y="3659911"/>
            <a:ext cx="4992905" cy="14768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59188F-19DB-1B48-B472-BF94046DA93E}"/>
              </a:ext>
            </a:extLst>
          </p:cNvPr>
          <p:cNvSpPr/>
          <p:nvPr/>
        </p:nvSpPr>
        <p:spPr>
          <a:xfrm>
            <a:off x="1395167" y="4647414"/>
            <a:ext cx="3327662" cy="810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E7CC763-C4B1-194D-A7BA-629DE1125F20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4637C69-15E6-4E46-93E4-DDEC1AD36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3470EFD-F09F-364E-B8D3-A2128C20606F}"/>
                </a:ext>
              </a:extLst>
            </p:cNvPr>
            <p:cNvSpPr/>
            <p:nvPr/>
          </p:nvSpPr>
          <p:spPr>
            <a:xfrm>
              <a:off x="7069195" y="2643381"/>
              <a:ext cx="2384982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F00DB43-5769-924B-91C2-8952EFAFA7B6}"/>
              </a:ext>
            </a:extLst>
          </p:cNvPr>
          <p:cNvGrpSpPr/>
          <p:nvPr/>
        </p:nvGrpSpPr>
        <p:grpSpPr>
          <a:xfrm>
            <a:off x="507351" y="2883765"/>
            <a:ext cx="10192072" cy="1476877"/>
            <a:chOff x="507351" y="2883765"/>
            <a:chExt cx="10192072" cy="14768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FC8396C-BCFD-7E44-9D60-4C368523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7351" y="2883765"/>
              <a:ext cx="10192072" cy="147687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14C24A-BCAA-6048-A652-2330395E75E3}"/>
                </a:ext>
              </a:extLst>
            </p:cNvPr>
            <p:cNvSpPr/>
            <p:nvPr/>
          </p:nvSpPr>
          <p:spPr>
            <a:xfrm>
              <a:off x="7786540" y="3619890"/>
              <a:ext cx="1960775" cy="58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49B1A5-9F18-B14A-BC1C-5F7A1A3F0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035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18B44F-E0FA-7347-8380-4F2340C6AB38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94E1B30-2993-1F44-B108-29D3B54E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17A5E8-E800-CF46-9D54-A6CCB74967EE}"/>
                </a:ext>
              </a:extLst>
            </p:cNvPr>
            <p:cNvSpPr/>
            <p:nvPr/>
          </p:nvSpPr>
          <p:spPr>
            <a:xfrm>
              <a:off x="7069195" y="2643381"/>
              <a:ext cx="2384982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412A1A-18BE-264E-8895-F042EE1B4DCB}"/>
              </a:ext>
            </a:extLst>
          </p:cNvPr>
          <p:cNvGrpSpPr/>
          <p:nvPr/>
        </p:nvGrpSpPr>
        <p:grpSpPr>
          <a:xfrm>
            <a:off x="507351" y="2883765"/>
            <a:ext cx="10192072" cy="1476877"/>
            <a:chOff x="507351" y="2883765"/>
            <a:chExt cx="10192072" cy="14768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FC8396C-BCFD-7E44-9D60-4C368523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7351" y="2883765"/>
              <a:ext cx="10192072" cy="147687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14C24A-BCAA-6048-A652-2330395E75E3}"/>
                </a:ext>
              </a:extLst>
            </p:cNvPr>
            <p:cNvSpPr/>
            <p:nvPr/>
          </p:nvSpPr>
          <p:spPr>
            <a:xfrm>
              <a:off x="7786540" y="3619890"/>
              <a:ext cx="1960775" cy="58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4341E10F-9A4A-B644-9FE0-F76834F132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814" y="3659911"/>
            <a:ext cx="4992905" cy="14768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99678BB-48EA-D24A-8CB1-854147527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071" y="4961645"/>
            <a:ext cx="9472893" cy="202121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4103AE-646A-E542-8861-B834F92E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7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F44F3D-81AB-7749-A0B4-E17C782F78AA}"/>
              </a:ext>
            </a:extLst>
          </p:cNvPr>
          <p:cNvSpPr txBox="1">
            <a:spLocks/>
          </p:cNvSpPr>
          <p:nvPr/>
        </p:nvSpPr>
        <p:spPr>
          <a:xfrm>
            <a:off x="6468877" y="637477"/>
            <a:ext cx="4810797" cy="55830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Introdução</a:t>
            </a:r>
            <a:endParaRPr lang="en-US" sz="2000" dirty="0"/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err="1"/>
              <a:t>Contexto</a:t>
            </a:r>
            <a:r>
              <a:rPr lang="en-US" sz="1800" dirty="0"/>
              <a:t> e </a:t>
            </a:r>
            <a:r>
              <a:rPr lang="en-US" sz="1800" dirty="0" err="1"/>
              <a:t>motivação</a:t>
            </a:r>
            <a:endParaRPr lang="en-US" sz="1800" dirty="0"/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err="1"/>
              <a:t>Definição</a:t>
            </a:r>
            <a:r>
              <a:rPr lang="en-US" sz="1800" dirty="0"/>
              <a:t> do </a:t>
            </a:r>
            <a:r>
              <a:rPr lang="en-US" sz="1800" dirty="0" err="1"/>
              <a:t>problema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Trabalho</a:t>
            </a:r>
            <a:r>
              <a:rPr lang="en-US" sz="2000" dirty="0"/>
              <a:t> </a:t>
            </a:r>
            <a:r>
              <a:rPr lang="en-US" sz="2000" dirty="0" err="1"/>
              <a:t>relacionado</a:t>
            </a:r>
            <a:r>
              <a:rPr lang="en-US" sz="2000" dirty="0"/>
              <a:t>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Astrolabe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SDIMS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/>
              <a:t>Mesos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Proposta</a:t>
            </a:r>
            <a:r>
              <a:rPr lang="en-US" sz="2000" dirty="0"/>
              <a:t> de </a:t>
            </a:r>
            <a:r>
              <a:rPr lang="en-US" sz="2000" dirty="0" err="1"/>
              <a:t>solução</a:t>
            </a:r>
            <a:endParaRPr lang="en-US" sz="2000" dirty="0"/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err="1"/>
              <a:t>Modelo</a:t>
            </a:r>
            <a:r>
              <a:rPr lang="en-US" sz="1800" dirty="0"/>
              <a:t> do Sistema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err="1"/>
              <a:t>Arquitetura</a:t>
            </a:r>
            <a:endParaRPr lang="en-US" sz="1800" dirty="0"/>
          </a:p>
          <a:p>
            <a:pPr marL="857250" lvl="1" indent="-457200">
              <a:buFont typeface="+mj-lt"/>
              <a:buAutoNum type="arabicPeriod"/>
            </a:pPr>
            <a:r>
              <a:rPr lang="en-US" sz="1800" dirty="0" err="1"/>
              <a:t>Avaliação</a:t>
            </a:r>
            <a:r>
              <a:rPr lang="en-US" sz="1800" dirty="0"/>
              <a:t> e </a:t>
            </a:r>
            <a:r>
              <a:rPr lang="en-US" sz="1800" dirty="0" err="1"/>
              <a:t>calendarização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C45B9F-83B1-7D4F-862C-06674E42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42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4D12F6-6045-3140-872D-E0A3790377D4}"/>
              </a:ext>
            </a:extLst>
          </p:cNvPr>
          <p:cNvGrpSpPr/>
          <p:nvPr/>
        </p:nvGrpSpPr>
        <p:grpSpPr>
          <a:xfrm>
            <a:off x="2104356" y="1914324"/>
            <a:ext cx="7983288" cy="1373272"/>
            <a:chOff x="2104356" y="1914324"/>
            <a:chExt cx="7983288" cy="1373272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494E1B30-2993-1F44-B108-29D3B54EA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04356" y="1914324"/>
              <a:ext cx="7983288" cy="137327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17A5E8-E800-CF46-9D54-A6CCB74967EE}"/>
                </a:ext>
              </a:extLst>
            </p:cNvPr>
            <p:cNvSpPr/>
            <p:nvPr/>
          </p:nvSpPr>
          <p:spPr>
            <a:xfrm>
              <a:off x="7069195" y="2643381"/>
              <a:ext cx="2384982" cy="5184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2DE9BB-47AF-934B-BE84-41B0A189D761}"/>
              </a:ext>
            </a:extLst>
          </p:cNvPr>
          <p:cNvGrpSpPr/>
          <p:nvPr/>
        </p:nvGrpSpPr>
        <p:grpSpPr>
          <a:xfrm>
            <a:off x="507351" y="2883765"/>
            <a:ext cx="10192072" cy="1476877"/>
            <a:chOff x="507351" y="2883765"/>
            <a:chExt cx="10192072" cy="14768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FC8396C-BCFD-7E44-9D60-4C3685237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7351" y="2883765"/>
              <a:ext cx="10192072" cy="147687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614C24A-BCAA-6048-A652-2330395E75E3}"/>
                </a:ext>
              </a:extLst>
            </p:cNvPr>
            <p:cNvSpPr/>
            <p:nvPr/>
          </p:nvSpPr>
          <p:spPr>
            <a:xfrm>
              <a:off x="7786540" y="3619890"/>
              <a:ext cx="1960775" cy="584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4341E10F-9A4A-B644-9FE0-F76834F132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814" y="3659911"/>
            <a:ext cx="4992905" cy="147687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99678BB-48EA-D24A-8CB1-854147527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071" y="4961645"/>
            <a:ext cx="9472893" cy="202121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03756E7-DD42-AD40-83ED-A0FE0C1F92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5399" y="3684646"/>
            <a:ext cx="5066850" cy="148327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D65B8FE-C05B-3544-9DE8-C1467082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0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FDA6DB36-31BB-DD43-AF54-5D9F21310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4356" y="1914324"/>
            <a:ext cx="7983288" cy="137327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2239D8B-0C27-DA48-8BDC-D93551526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351" y="2883765"/>
            <a:ext cx="10192072" cy="147687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088E182-B0AF-C84D-9F0E-F279B4CD35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814" y="3659911"/>
            <a:ext cx="4992905" cy="147687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84400F2-E276-734C-97FE-8F28214057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071" y="4961645"/>
            <a:ext cx="9472893" cy="20212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65AFADB-8FA2-6D4A-B09D-88E02A9E90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5399" y="3684646"/>
            <a:ext cx="5066850" cy="148327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BFE46A40-56D3-1B4C-A6C8-FE533CE1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40909F-EAFB-FE41-9EA2-DACA1EA50CAD}"/>
              </a:ext>
            </a:extLst>
          </p:cNvPr>
          <p:cNvSpPr/>
          <p:nvPr/>
        </p:nvSpPr>
        <p:spPr>
          <a:xfrm>
            <a:off x="7310495" y="2647707"/>
            <a:ext cx="2252605" cy="397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8C740-0209-1146-9E4E-ECF7EF64A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16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FDA6DB36-31BB-DD43-AF54-5D9F21310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4356" y="1914324"/>
            <a:ext cx="7983288" cy="1373272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2239D8B-0C27-DA48-8BDC-D935515268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7351" y="2883765"/>
            <a:ext cx="10192072" cy="1476877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088E182-B0AF-C84D-9F0E-F279B4CD35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814" y="3659911"/>
            <a:ext cx="4992905" cy="147687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84400F2-E276-734C-97FE-8F28214057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3071" y="4961645"/>
            <a:ext cx="9472893" cy="20212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65AFADB-8FA2-6D4A-B09D-88E02A9E90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5399" y="3684646"/>
            <a:ext cx="5066850" cy="148327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BFE46A40-56D3-1B4C-A6C8-FE533CE1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Arquitetura da solução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B2A11-4430-D448-9A14-CDD13EC1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41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Avaliação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FA027F-361E-B945-9C36-83BC57236869}"/>
              </a:ext>
            </a:extLst>
          </p:cNvPr>
          <p:cNvSpPr txBox="1">
            <a:spLocks/>
          </p:cNvSpPr>
          <p:nvPr/>
        </p:nvSpPr>
        <p:spPr>
          <a:xfrm>
            <a:off x="712944" y="2913929"/>
            <a:ext cx="4912603" cy="2873513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Clr>
                <a:schemeClr val="accent2">
                  <a:lumMod val="50000"/>
                </a:schemeClr>
              </a:buClr>
              <a:buNone/>
            </a:pPr>
            <a:r>
              <a:rPr lang="pt-PT" dirty="0"/>
              <a:t>Métricas de sistema:</a:t>
            </a:r>
          </a:p>
          <a:p>
            <a:pPr marL="457200" lvl="1" indent="0" algn="ctr">
              <a:buClr>
                <a:schemeClr val="accent2">
                  <a:lumMod val="50000"/>
                </a:schemeClr>
              </a:buClr>
              <a:buNone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Utilização de recursos (e.g., CPU, RAM)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Número de mensagens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Tolerância a falhas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F8475E1-15EF-F545-AC74-A6B5DD6ECB16}"/>
              </a:ext>
            </a:extLst>
          </p:cNvPr>
          <p:cNvSpPr txBox="1">
            <a:spLocks/>
          </p:cNvSpPr>
          <p:nvPr/>
        </p:nvSpPr>
        <p:spPr>
          <a:xfrm>
            <a:off x="6566453" y="2913929"/>
            <a:ext cx="4912603" cy="2873513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Clr>
                <a:schemeClr val="accent2">
                  <a:lumMod val="50000"/>
                </a:schemeClr>
              </a:buClr>
              <a:buNone/>
            </a:pPr>
            <a:r>
              <a:rPr lang="pt-PT" dirty="0"/>
              <a:t>Métricas aplicacionais:</a:t>
            </a:r>
          </a:p>
          <a:p>
            <a:pPr marL="457200" lvl="1" indent="0" algn="ctr">
              <a:buClr>
                <a:schemeClr val="accent2">
                  <a:lumMod val="50000"/>
                </a:schemeClr>
              </a:buClr>
              <a:buNone/>
            </a:pPr>
            <a:endParaRPr lang="pt-PT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Custo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 err="1"/>
              <a:t>Recência</a:t>
            </a:r>
            <a:r>
              <a:rPr lang="pt-PT" dirty="0"/>
              <a:t> da informação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Precisão da informação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003132-0DB6-C542-BBF6-5CCA1831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7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5D6554-B5DF-9A49-B238-E06D252A4EF5}"/>
              </a:ext>
            </a:extLst>
          </p:cNvPr>
          <p:cNvSpPr txBox="1">
            <a:spLocks/>
          </p:cNvSpPr>
          <p:nvPr/>
        </p:nvSpPr>
        <p:spPr>
          <a:xfrm>
            <a:off x="166540" y="2738556"/>
            <a:ext cx="5552388" cy="3015529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Gestão da topologia 		</a:t>
            </a:r>
            <a:r>
              <a:rPr lang="en-US" dirty="0"/>
              <a:t>(02/03 - 04/4) 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Monitorização 				</a:t>
            </a:r>
            <a:r>
              <a:rPr lang="en-US" dirty="0"/>
              <a:t>(02/04 - 23/5) 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Localização de recursos		(</a:t>
            </a:r>
            <a:r>
              <a:rPr lang="en-US" dirty="0"/>
              <a:t>22/05 – 06/10)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Gestão de recursos			(0</a:t>
            </a:r>
            <a:r>
              <a:rPr lang="en-US" dirty="0"/>
              <a:t>7/06 - 03/07)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Avaliação					</a:t>
            </a:r>
            <a:r>
              <a:rPr lang="en-US" dirty="0"/>
              <a:t>(01/07 – 15/08)</a:t>
            </a:r>
            <a:endParaRPr lang="pt-PT" dirty="0"/>
          </a:p>
          <a:p>
            <a:pPr marL="40005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Escrita do documento		(01/07 – 23/09)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8C48CB-6E65-1540-979A-92037E212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Solução Proposta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/>
              <a:t>Calendarização</a:t>
            </a:r>
            <a:endParaRPr lang="pt-PT" sz="36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09EA91-E117-3148-88A4-E2207C2005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84" b="2910"/>
          <a:stretch/>
        </p:blipFill>
        <p:spPr>
          <a:xfrm>
            <a:off x="5718928" y="2388560"/>
            <a:ext cx="6303389" cy="37155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E5F482-FDB8-AC4C-B4F9-DC5B8A399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2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F11F2B3A-6379-BE46-A819-94D67E4E7D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</a:rPr>
              <a:t>Obrigado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05CA9EE-DAFF-884E-9BC7-63A61BC405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6955" y="4033164"/>
            <a:ext cx="8378090" cy="1181206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DeMMon</a:t>
            </a:r>
            <a:r>
              <a:rPr lang="en-US" sz="2000" b="1" dirty="0">
                <a:solidFill>
                  <a:schemeClr val="bg1"/>
                </a:solidFill>
              </a:rPr>
              <a:t>: Decentralized Edge Management and Monitoring</a:t>
            </a:r>
          </a:p>
        </p:txBody>
      </p:sp>
      <p:pic>
        <p:nvPicPr>
          <p:cNvPr id="15364" name="Picture 4" descr="Image result for fct nova logo ">
            <a:extLst>
              <a:ext uri="{FF2B5EF4-FFF2-40B4-BE49-F238E27FC236}">
                <a16:creationId xmlns:a16="http://schemas.microsoft.com/office/drawing/2014/main" id="{65C006F9-5D03-FC49-8965-EF325BBB0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3" y="5305586"/>
            <a:ext cx="5685183" cy="117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2CC3FA-D6E4-8F49-A087-5AF50B2A5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anchor="ctr">
            <a:normAutofit fontScale="90000"/>
          </a:bodyPr>
          <a:lstStyle/>
          <a:p>
            <a:pPr algn="ctr"/>
            <a:r>
              <a:rPr lang="pt-PT" sz="2200" dirty="0">
                <a:solidFill>
                  <a:schemeClr val="tx1"/>
                </a:solidFill>
              </a:rPr>
              <a:t>Contexto e motivação</a:t>
            </a:r>
            <a:br>
              <a:rPr lang="pt-PT" sz="5400" dirty="0">
                <a:solidFill>
                  <a:schemeClr val="tx1"/>
                </a:solidFill>
              </a:rPr>
            </a:br>
            <a:r>
              <a:rPr lang="pt-PT" dirty="0" err="1"/>
              <a:t>Cloud</a:t>
            </a:r>
            <a:r>
              <a:rPr lang="pt-PT" dirty="0"/>
              <a:t> </a:t>
            </a:r>
            <a:r>
              <a:rPr lang="pt-PT" dirty="0" err="1"/>
              <a:t>Computing</a:t>
            </a:r>
            <a:endParaRPr lang="pt-PT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641203-FF66-BB4E-8FF6-04A18649B5C0}"/>
              </a:ext>
            </a:extLst>
          </p:cNvPr>
          <p:cNvSpPr txBox="1">
            <a:spLocks/>
          </p:cNvSpPr>
          <p:nvPr/>
        </p:nvSpPr>
        <p:spPr>
          <a:xfrm>
            <a:off x="376917" y="2680544"/>
            <a:ext cx="6694033" cy="3263622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Ilusão de capacidade de computação ilimitada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Redução de custos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Facilidade no desenvolvimento e manutenção de aplicações</a:t>
            </a:r>
          </a:p>
        </p:txBody>
      </p:sp>
      <p:pic>
        <p:nvPicPr>
          <p:cNvPr id="1028" name="Picture 4" descr="Image result for cloud services">
            <a:extLst>
              <a:ext uri="{FF2B5EF4-FFF2-40B4-BE49-F238E27FC236}">
                <a16:creationId xmlns:a16="http://schemas.microsoft.com/office/drawing/2014/main" id="{D5F64655-B60B-B247-998D-0117EAC74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92" y="2449689"/>
            <a:ext cx="4418418" cy="372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86501-DC0F-5E42-9700-FDEFF1501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19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 uiExpand="1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788647-F21E-F848-B51F-656B930B5DDE}"/>
              </a:ext>
            </a:extLst>
          </p:cNvPr>
          <p:cNvSpPr txBox="1">
            <a:spLocks/>
          </p:cNvSpPr>
          <p:nvPr/>
        </p:nvSpPr>
        <p:spPr>
          <a:xfrm>
            <a:off x="4056268" y="3000054"/>
            <a:ext cx="4162406" cy="2043136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accent2">
                  <a:lumMod val="50000"/>
                </a:schemeClr>
              </a:buClr>
              <a:buNone/>
            </a:pPr>
            <a:endParaRPr lang="pt-PT" sz="20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sz="2000" dirty="0"/>
              <a:t>Custos de comunicação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sz="2000" dirty="0"/>
              <a:t>Latência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sz="2000" dirty="0"/>
              <a:t>Privacidade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sz="2000" dirty="0"/>
              <a:t> Segurança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F4E2F-0F13-EB49-9F4F-89FAC63385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98" t="404" r="23605" b="-404"/>
          <a:stretch/>
        </p:blipFill>
        <p:spPr>
          <a:xfrm>
            <a:off x="565414" y="2477679"/>
            <a:ext cx="3521675" cy="3060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4E9F30-D2C5-B344-9821-F1A6A1F4A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34" t="4790" r="12109" b="4629"/>
          <a:stretch/>
        </p:blipFill>
        <p:spPr>
          <a:xfrm>
            <a:off x="8249496" y="2477679"/>
            <a:ext cx="3377090" cy="306035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AAD9B8A-CF5F-DB44-9840-204220F2A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56800" y="3296364"/>
            <a:ext cx="1422983" cy="142298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6C18232-BCD8-3342-97E7-8C379B324287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190098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sz="2100" dirty="0">
                <a:solidFill>
                  <a:schemeClr val="tx1"/>
                </a:solidFill>
              </a:rPr>
              <a:t>Contexto e motivação</a:t>
            </a:r>
            <a:br>
              <a:rPr lang="pt-PT" sz="5400" dirty="0">
                <a:solidFill>
                  <a:schemeClr val="tx1"/>
                </a:solidFill>
              </a:rPr>
            </a:br>
            <a:r>
              <a:rPr lang="pt-PT" sz="3700" dirty="0" err="1"/>
              <a:t>Cloud</a:t>
            </a:r>
            <a:r>
              <a:rPr lang="pt-PT" sz="3700" dirty="0"/>
              <a:t> </a:t>
            </a:r>
            <a:r>
              <a:rPr lang="pt-PT" sz="3700" dirty="0" err="1"/>
              <a:t>Computing</a:t>
            </a:r>
            <a:endParaRPr lang="pt-PT" sz="37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A54689-021A-6442-83D7-AE4F870D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1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1999" cy="190099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Contexto e Motivação</a:t>
            </a:r>
            <a:br>
              <a:rPr lang="pt-PT" sz="2000" dirty="0">
                <a:solidFill>
                  <a:schemeClr val="tx1"/>
                </a:solidFill>
              </a:rPr>
            </a:br>
            <a:r>
              <a:rPr lang="pt-PT" sz="3600" dirty="0" err="1"/>
              <a:t>Edge</a:t>
            </a:r>
            <a:r>
              <a:rPr lang="pt-PT" sz="3600" dirty="0"/>
              <a:t> </a:t>
            </a:r>
            <a:r>
              <a:rPr lang="pt-PT" sz="3600" dirty="0" err="1"/>
              <a:t>Computing</a:t>
            </a:r>
            <a:endParaRPr lang="pt-PT" sz="3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6327FD-FA6B-2840-B8B2-B00FD7BE6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2" t="11820" r="7172" b="12286"/>
          <a:stretch/>
        </p:blipFill>
        <p:spPr>
          <a:xfrm>
            <a:off x="7160616" y="3018804"/>
            <a:ext cx="4908679" cy="2734515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F978877-9148-9345-B0B8-275D8DB7E57C}"/>
              </a:ext>
            </a:extLst>
          </p:cNvPr>
          <p:cNvSpPr txBox="1">
            <a:spLocks/>
          </p:cNvSpPr>
          <p:nvPr/>
        </p:nvSpPr>
        <p:spPr>
          <a:xfrm>
            <a:off x="375369" y="2349500"/>
            <a:ext cx="6658137" cy="4216399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2000" dirty="0" err="1"/>
              <a:t>Vantagens</a:t>
            </a:r>
            <a:r>
              <a:rPr lang="en-US" sz="2000" dirty="0"/>
              <a:t>: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Melhorar</a:t>
            </a:r>
            <a:r>
              <a:rPr lang="en-US" sz="1800" dirty="0"/>
              <a:t> a </a:t>
            </a:r>
            <a:r>
              <a:rPr lang="en-US" sz="1800" dirty="0" err="1"/>
              <a:t>qualidade</a:t>
            </a:r>
            <a:r>
              <a:rPr lang="en-US" sz="1800" dirty="0"/>
              <a:t> de </a:t>
            </a:r>
            <a:r>
              <a:rPr lang="en-US" sz="1800" dirty="0" err="1"/>
              <a:t>serviço</a:t>
            </a:r>
            <a:endParaRPr lang="en-US" sz="18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Reduzir</a:t>
            </a:r>
            <a:r>
              <a:rPr lang="en-US" sz="1800" dirty="0"/>
              <a:t> custos de </a:t>
            </a:r>
            <a:r>
              <a:rPr lang="en-US" sz="1800" dirty="0" err="1"/>
              <a:t>comunicação</a:t>
            </a:r>
            <a:endParaRPr lang="en-US" sz="18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Privacidade</a:t>
            </a:r>
            <a:r>
              <a:rPr lang="en-US" sz="1800" dirty="0"/>
              <a:t> e </a:t>
            </a:r>
            <a:r>
              <a:rPr lang="en-US" sz="1800" dirty="0" err="1"/>
              <a:t>segurança</a:t>
            </a:r>
            <a:br>
              <a:rPr lang="en-US" sz="1800" dirty="0"/>
            </a:br>
            <a:endParaRPr lang="en-US" sz="1800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2000" dirty="0" err="1"/>
              <a:t>Problemas</a:t>
            </a:r>
            <a:r>
              <a:rPr lang="en-US" sz="2000" dirty="0"/>
              <a:t>:</a:t>
            </a:r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Heterogeneidade</a:t>
            </a:r>
            <a:r>
              <a:rPr lang="en-US" sz="1800" dirty="0"/>
              <a:t> dos </a:t>
            </a:r>
            <a:r>
              <a:rPr lang="en-US" sz="1800" dirty="0" err="1"/>
              <a:t>dispositivos</a:t>
            </a:r>
            <a:endParaRPr lang="en-US" sz="18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Larga</a:t>
            </a:r>
            <a:r>
              <a:rPr lang="en-US" sz="1800" dirty="0"/>
              <a:t> </a:t>
            </a:r>
            <a:r>
              <a:rPr lang="en-US" sz="1800" dirty="0" err="1"/>
              <a:t>escala</a:t>
            </a:r>
            <a:endParaRPr lang="en-US" sz="18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Ambiente</a:t>
            </a:r>
            <a:r>
              <a:rPr lang="en-US" sz="1800" dirty="0"/>
              <a:t> </a:t>
            </a:r>
            <a:r>
              <a:rPr lang="en-US" sz="1800" dirty="0" err="1"/>
              <a:t>dinâmico</a:t>
            </a:r>
            <a:endParaRPr lang="en-US" sz="1800" dirty="0"/>
          </a:p>
          <a:p>
            <a:pPr lvl="1"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sz="1800" dirty="0" err="1"/>
              <a:t>Privacidade</a:t>
            </a:r>
            <a:r>
              <a:rPr lang="en-US" sz="1800" dirty="0"/>
              <a:t> e </a:t>
            </a:r>
            <a:r>
              <a:rPr lang="en-US" sz="1800" dirty="0" err="1"/>
              <a:t>segurança</a:t>
            </a: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BD132-D672-D144-B091-3D9F29A7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31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Contexto e Motivação</a:t>
            </a:r>
            <a:br>
              <a:rPr lang="pt-PT" sz="2000" dirty="0">
                <a:solidFill>
                  <a:schemeClr val="tx1"/>
                </a:solidFill>
              </a:rPr>
            </a:br>
            <a:r>
              <a:rPr lang="pt-PT" sz="3600" dirty="0"/>
              <a:t>Gestão de recursos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14DC498-8E20-9C47-B09E-A418E751F372}"/>
              </a:ext>
            </a:extLst>
          </p:cNvPr>
          <p:cNvSpPr txBox="1">
            <a:spLocks/>
          </p:cNvSpPr>
          <p:nvPr/>
        </p:nvSpPr>
        <p:spPr>
          <a:xfrm>
            <a:off x="504663" y="2490537"/>
            <a:ext cx="6797837" cy="3961063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 err="1"/>
              <a:t>Monitorizar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disponíveis</a:t>
            </a:r>
            <a:br>
              <a:rPr lang="en-US" dirty="0"/>
            </a:br>
            <a:endParaRPr lang="en-US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 err="1"/>
              <a:t>Registar</a:t>
            </a:r>
            <a:r>
              <a:rPr lang="en-US" dirty="0"/>
              <a:t> </a:t>
            </a:r>
            <a:r>
              <a:rPr lang="en-US" dirty="0" err="1"/>
              <a:t>necessidades</a:t>
            </a:r>
            <a:r>
              <a:rPr lang="en-US" dirty="0"/>
              <a:t> de </a:t>
            </a:r>
            <a:r>
              <a:rPr lang="en-US" dirty="0" err="1"/>
              <a:t>clientes</a:t>
            </a:r>
            <a:br>
              <a:rPr lang="en-US" dirty="0"/>
            </a:br>
            <a:endParaRPr lang="en-US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/>
              <a:t>Fazer </a:t>
            </a:r>
            <a:r>
              <a:rPr lang="en-US" dirty="0" err="1"/>
              <a:t>alocações</a:t>
            </a:r>
            <a:r>
              <a:rPr lang="en-US" dirty="0"/>
              <a:t> de </a:t>
            </a:r>
            <a:r>
              <a:rPr lang="en-US" dirty="0" err="1"/>
              <a:t>recursos</a:t>
            </a:r>
            <a:br>
              <a:rPr lang="en-US" dirty="0"/>
            </a:br>
            <a:endParaRPr lang="en-US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en-US" dirty="0" err="1"/>
              <a:t>Manter</a:t>
            </a:r>
            <a:r>
              <a:rPr lang="en-US" dirty="0"/>
              <a:t> o </a:t>
            </a:r>
            <a:r>
              <a:rPr lang="en-US" dirty="0" err="1"/>
              <a:t>desempenho</a:t>
            </a:r>
            <a:r>
              <a:rPr lang="en-US" dirty="0"/>
              <a:t> </a:t>
            </a:r>
            <a:r>
              <a:rPr lang="en-US" dirty="0" err="1"/>
              <a:t>adequado</a:t>
            </a:r>
            <a:r>
              <a:rPr lang="en-US" dirty="0"/>
              <a:t> das </a:t>
            </a:r>
            <a:r>
              <a:rPr lang="en-US" dirty="0" err="1"/>
              <a:t>computações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629C6A-F311-034E-807E-13727EB2F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950" y="3429000"/>
            <a:ext cx="2425700" cy="838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9AFB9-F1A5-7344-848E-F11220191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50" y="4693531"/>
            <a:ext cx="2425700" cy="12715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57D1E-503A-EE49-B9DD-1198901A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5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5420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pt-PT" sz="2000" dirty="0">
                <a:solidFill>
                  <a:schemeClr val="tx1"/>
                </a:solidFill>
              </a:rPr>
              <a:t>Problema</a:t>
            </a:r>
            <a:br>
              <a:rPr lang="pt-PT" sz="2000" dirty="0">
                <a:solidFill>
                  <a:schemeClr val="tx1"/>
                </a:solidFill>
              </a:rPr>
            </a:br>
            <a:r>
              <a:rPr lang="pt-PT" sz="3600" dirty="0"/>
              <a:t>Gestão e monitorização de recursos descentralizada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14DC498-8E20-9C47-B09E-A418E751F372}"/>
              </a:ext>
            </a:extLst>
          </p:cNvPr>
          <p:cNvSpPr txBox="1">
            <a:spLocks/>
          </p:cNvSpPr>
          <p:nvPr/>
        </p:nvSpPr>
        <p:spPr>
          <a:xfrm>
            <a:off x="1440869" y="2600158"/>
            <a:ext cx="9310262" cy="3367080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Objetivos:</a:t>
            </a:r>
            <a:br>
              <a:rPr lang="pt-PT" dirty="0"/>
            </a:br>
            <a:endParaRPr lang="pt-PT" dirty="0"/>
          </a:p>
          <a:p>
            <a:pPr marL="800100" lvl="1" indent="-34290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Federar grandes quantidades de dispositivos heterogéneos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Monitorizar informação relativa aos dispositivos e computações</a:t>
            </a:r>
          </a:p>
          <a:p>
            <a:pPr marL="800100" lvl="1" indent="-342900">
              <a:buClr>
                <a:schemeClr val="accent2">
                  <a:lumMod val="50000"/>
                </a:schemeClr>
              </a:buClr>
              <a:buFont typeface="+mj-lt"/>
              <a:buAutoNum type="arabicPeriod"/>
            </a:pPr>
            <a:r>
              <a:rPr lang="pt-PT" dirty="0"/>
              <a:t>Suportar a gestão do sistema baseada em decisões com conhecimento parcial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C08A02-8B5F-7847-AE6B-461CDABF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4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A0E87-FCB1-A940-9F7C-493D41FF2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Trabalho relacionado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14DC498-8E20-9C47-B09E-A418E751F372}"/>
              </a:ext>
            </a:extLst>
          </p:cNvPr>
          <p:cNvSpPr txBox="1">
            <a:spLocks/>
          </p:cNvSpPr>
          <p:nvPr/>
        </p:nvSpPr>
        <p:spPr>
          <a:xfrm>
            <a:off x="6635450" y="1278131"/>
            <a:ext cx="4769207" cy="430173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dirty="0"/>
              <a:t>Edge Computing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Ambientes</a:t>
            </a:r>
            <a:r>
              <a:rPr lang="en-US" sz="2000" dirty="0"/>
              <a:t> de </a:t>
            </a:r>
            <a:r>
              <a:rPr lang="en-US" sz="2000" dirty="0" err="1"/>
              <a:t>execução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Gestão</a:t>
            </a:r>
            <a:r>
              <a:rPr lang="en-US" sz="2000" dirty="0"/>
              <a:t> de </a:t>
            </a:r>
            <a:r>
              <a:rPr lang="en-US" sz="2000" dirty="0" err="1"/>
              <a:t>topologias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Localização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Monitorização</a:t>
            </a:r>
            <a:br>
              <a:rPr lang="en-US" sz="2000" dirty="0"/>
            </a:b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/>
              <a:t>Gestão</a:t>
            </a:r>
            <a:r>
              <a:rPr lang="en-US" sz="2000" dirty="0"/>
              <a:t> de </a:t>
            </a:r>
            <a:r>
              <a:rPr lang="en-US" sz="2000" dirty="0" err="1"/>
              <a:t>recursos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8D9F0-1E5D-9C47-AB9D-4BF4AA3E7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2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525E18-C6CA-D14A-9423-D1DB27B3012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854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PT" sz="2000" dirty="0">
                <a:solidFill>
                  <a:schemeClr val="tx1"/>
                </a:solidFill>
              </a:rPr>
              <a:t>Trabalho relacionado</a:t>
            </a:r>
            <a:br>
              <a:rPr lang="pt-PT" sz="3600" dirty="0">
                <a:solidFill>
                  <a:schemeClr val="tx1"/>
                </a:solidFill>
              </a:rPr>
            </a:br>
            <a:r>
              <a:rPr lang="pt-PT" sz="3600" dirty="0" err="1"/>
              <a:t>Astrolabe</a:t>
            </a:r>
            <a:endParaRPr lang="pt-PT" sz="3600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D332B4-E0B6-6C4F-B9AB-63F205FB58AE}"/>
              </a:ext>
            </a:extLst>
          </p:cNvPr>
          <p:cNvSpPr txBox="1">
            <a:spLocks/>
          </p:cNvSpPr>
          <p:nvPr/>
        </p:nvSpPr>
        <p:spPr>
          <a:xfrm>
            <a:off x="141954" y="2361687"/>
            <a:ext cx="5907925" cy="4345758"/>
          </a:xfrm>
          <a:prstGeom prst="rect">
            <a:avLst/>
          </a:prstGeom>
          <a:ln w="25400" cap="rnd">
            <a:solidFill>
              <a:schemeClr val="accent1"/>
            </a:solidFill>
          </a:ln>
          <a:effectLst/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Sistema descentralizado de monitorização e gestão de recursos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Topologia hierárquica </a:t>
            </a:r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/>
              <a:t>Zonas são representadas por </a:t>
            </a:r>
            <a:r>
              <a:rPr lang="pt-PT" dirty="0" err="1"/>
              <a:t>MIBs</a:t>
            </a: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dirty="0" err="1"/>
              <a:t>A</a:t>
            </a:r>
            <a:r>
              <a:rPr lang="pt-PT" i="1" dirty="0" err="1"/>
              <a:t>ggregation</a:t>
            </a:r>
            <a:r>
              <a:rPr lang="pt-PT" i="1" dirty="0"/>
              <a:t> </a:t>
            </a:r>
            <a:r>
              <a:rPr lang="pt-PT" i="1" dirty="0" err="1"/>
              <a:t>function</a:t>
            </a:r>
            <a:r>
              <a:rPr lang="pt-PT" i="1" dirty="0"/>
              <a:t> </a:t>
            </a:r>
            <a:r>
              <a:rPr lang="pt-PT" i="1" dirty="0" err="1"/>
              <a:t>certificates</a:t>
            </a:r>
            <a:endParaRPr lang="pt-PT" i="1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endParaRPr lang="pt-PT" i="1" dirty="0"/>
          </a:p>
          <a:p>
            <a:pPr>
              <a:buClr>
                <a:schemeClr val="accent2">
                  <a:lumMod val="50000"/>
                </a:schemeClr>
              </a:buClr>
              <a:buFont typeface="Courier New" panose="02070309020205020404" pitchFamily="49" charset="0"/>
              <a:buChar char="o"/>
            </a:pPr>
            <a:r>
              <a:rPr lang="pt-PT" i="1" dirty="0" err="1"/>
              <a:t>Gossip</a:t>
            </a:r>
            <a:r>
              <a:rPr lang="pt-PT" i="1" dirty="0"/>
              <a:t> para propagar </a:t>
            </a:r>
            <a:r>
              <a:rPr lang="pt-PT" i="1" dirty="0" err="1"/>
              <a:t>MIBs</a:t>
            </a:r>
            <a:endParaRPr lang="pt-PT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0AD4E-A276-B241-B982-27EE6CA3D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3"/>
          <a:stretch/>
        </p:blipFill>
        <p:spPr>
          <a:xfrm>
            <a:off x="6662567" y="2573263"/>
            <a:ext cx="5129846" cy="34918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556CE3-514F-804E-BA7D-CE706554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5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</p:bld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141"/>
      </a:dk2>
      <a:lt2>
        <a:srgbClr val="E6E8E2"/>
      </a:lt2>
      <a:accent1>
        <a:srgbClr val="7B4DC3"/>
      </a:accent1>
      <a:accent2>
        <a:srgbClr val="4F52B9"/>
      </a:accent2>
      <a:accent3>
        <a:srgbClr val="4D82C3"/>
      </a:accent3>
      <a:accent4>
        <a:srgbClr val="3BA1B1"/>
      </a:accent4>
      <a:accent5>
        <a:srgbClr val="47B596"/>
      </a:accent5>
      <a:accent6>
        <a:srgbClr val="3BB15F"/>
      </a:accent6>
      <a:hlink>
        <a:srgbClr val="309287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4133"/>
      </a:dk2>
      <a:lt2>
        <a:srgbClr val="E6EBE7"/>
      </a:lt2>
      <a:accent1>
        <a:srgbClr val="E729BF"/>
      </a:accent1>
      <a:accent2>
        <a:srgbClr val="AE17D5"/>
      </a:accent2>
      <a:accent3>
        <a:srgbClr val="7F3FE9"/>
      </a:accent3>
      <a:accent4>
        <a:srgbClr val="5258E0"/>
      </a:accent4>
      <a:accent5>
        <a:srgbClr val="2980E7"/>
      </a:accent5>
      <a:accent6>
        <a:srgbClr val="16B3CA"/>
      </a:accent6>
      <a:hlink>
        <a:srgbClr val="6583CB"/>
      </a:hlink>
      <a:folHlink>
        <a:srgbClr val="848484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3.xml><?xml version="1.0" encoding="utf-8"?>
<a:theme xmlns:a="http://schemas.openxmlformats.org/drawingml/2006/main" name="BrushVTI">
  <a:themeElements>
    <a:clrScheme name="AnalogousFromDarkSeed_2SEEDS">
      <a:dk1>
        <a:srgbClr val="000000"/>
      </a:dk1>
      <a:lt1>
        <a:srgbClr val="FFFFFF"/>
      </a:lt1>
      <a:dk2>
        <a:srgbClr val="243741"/>
      </a:dk2>
      <a:lt2>
        <a:srgbClr val="E8E6E2"/>
      </a:lt2>
      <a:accent1>
        <a:srgbClr val="365FB6"/>
      </a:accent1>
      <a:accent2>
        <a:srgbClr val="48A7C8"/>
      </a:accent2>
      <a:accent3>
        <a:srgbClr val="5B50CB"/>
      </a:accent3>
      <a:accent4>
        <a:srgbClr val="B63688"/>
      </a:accent4>
      <a:accent5>
        <a:srgbClr val="C84864"/>
      </a:accent5>
      <a:accent6>
        <a:srgbClr val="B64F36"/>
      </a:accent6>
      <a:hlink>
        <a:srgbClr val="C450B0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4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1601</Words>
  <Application>Microsoft Macintosh PowerPoint</Application>
  <PresentationFormat>Widescreen</PresentationFormat>
  <Paragraphs>311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Elephant</vt:lpstr>
      <vt:lpstr>Wingdings 2</vt:lpstr>
      <vt:lpstr>BrushVTI</vt:lpstr>
      <vt:lpstr>BrushVTI</vt:lpstr>
      <vt:lpstr>BrushVTI</vt:lpstr>
      <vt:lpstr>Quotable</vt:lpstr>
      <vt:lpstr>DeMMon</vt:lpstr>
      <vt:lpstr>Agenda</vt:lpstr>
      <vt:lpstr>Contexto e motivação Cloud Computing</vt:lpstr>
      <vt:lpstr>PowerPoint Presentation</vt:lpstr>
      <vt:lpstr>Contexto e Motivação Edge Computing</vt:lpstr>
      <vt:lpstr>Contexto e Motivação Gestão de recursos</vt:lpstr>
      <vt:lpstr>Problema Gestão e monitorização de recursos descentralizada</vt:lpstr>
      <vt:lpstr>Trabalho relacionado</vt:lpstr>
      <vt:lpstr>PowerPoint Presentation</vt:lpstr>
      <vt:lpstr>PowerPoint Presentation</vt:lpstr>
      <vt:lpstr>PowerPoint Presentation</vt:lpstr>
      <vt:lpstr>Trabalho relacionado Mesos</vt:lpstr>
      <vt:lpstr>Proposta de solução</vt:lpstr>
      <vt:lpstr>Solução Proposta Modelo do sistema</vt:lpstr>
      <vt:lpstr>Solução Proposta Arquitetura da solução</vt:lpstr>
      <vt:lpstr>Solução Proposta Arquitetura da solução</vt:lpstr>
      <vt:lpstr>Solução Proposta Arquitetura da solução</vt:lpstr>
      <vt:lpstr>Solução Proposta Arquitetura da solução</vt:lpstr>
      <vt:lpstr>Solução Proposta Arquitetura da solução</vt:lpstr>
      <vt:lpstr>Solução Proposta Arquitetura da solução</vt:lpstr>
      <vt:lpstr>Solução Proposta Arquitetura da solução</vt:lpstr>
      <vt:lpstr>Solução Proposta Arquitetura da solução</vt:lpstr>
      <vt:lpstr>Solução Proposta Avaliação</vt:lpstr>
      <vt:lpstr>Solução Proposta Calendarização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DeMMon</dc:title>
  <dc:creator>Nuno Morais</dc:creator>
  <cp:lastModifiedBy>Nuno Morais</cp:lastModifiedBy>
  <cp:revision>30</cp:revision>
  <dcterms:created xsi:type="dcterms:W3CDTF">2020-02-26T11:34:08Z</dcterms:created>
  <dcterms:modified xsi:type="dcterms:W3CDTF">2020-02-28T12:41:07Z</dcterms:modified>
</cp:coreProperties>
</file>